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84" r:id="rId2"/>
    <p:sldMasterId id="2147483696" r:id="rId3"/>
  </p:sldMasterIdLst>
  <p:notesMasterIdLst>
    <p:notesMasterId r:id="rId49"/>
  </p:notesMasterIdLst>
  <p:sldIdLst>
    <p:sldId id="322" r:id="rId4"/>
    <p:sldId id="257" r:id="rId5"/>
    <p:sldId id="258" r:id="rId6"/>
    <p:sldId id="270" r:id="rId7"/>
    <p:sldId id="262" r:id="rId8"/>
    <p:sldId id="324" r:id="rId9"/>
    <p:sldId id="265" r:id="rId10"/>
    <p:sldId id="284" r:id="rId11"/>
    <p:sldId id="287" r:id="rId12"/>
    <p:sldId id="275" r:id="rId13"/>
    <p:sldId id="288" r:id="rId14"/>
    <p:sldId id="283" r:id="rId15"/>
    <p:sldId id="291" r:id="rId16"/>
    <p:sldId id="294" r:id="rId17"/>
    <p:sldId id="295" r:id="rId18"/>
    <p:sldId id="297" r:id="rId19"/>
    <p:sldId id="298" r:id="rId20"/>
    <p:sldId id="299" r:id="rId21"/>
    <p:sldId id="304" r:id="rId22"/>
    <p:sldId id="305" r:id="rId23"/>
    <p:sldId id="306" r:id="rId24"/>
    <p:sldId id="311" r:id="rId25"/>
    <p:sldId id="312" r:id="rId26"/>
    <p:sldId id="315" r:id="rId27"/>
    <p:sldId id="313" r:id="rId28"/>
    <p:sldId id="314" r:id="rId29"/>
    <p:sldId id="317" r:id="rId30"/>
    <p:sldId id="318" r:id="rId31"/>
    <p:sldId id="320" r:id="rId32"/>
    <p:sldId id="319" r:id="rId33"/>
    <p:sldId id="346" r:id="rId34"/>
    <p:sldId id="347" r:id="rId35"/>
    <p:sldId id="326" r:id="rId36"/>
    <p:sldId id="335" r:id="rId37"/>
    <p:sldId id="338" r:id="rId38"/>
    <p:sldId id="333" r:id="rId39"/>
    <p:sldId id="342" r:id="rId40"/>
    <p:sldId id="345" r:id="rId41"/>
    <p:sldId id="343" r:id="rId42"/>
    <p:sldId id="340" r:id="rId43"/>
    <p:sldId id="332" r:id="rId44"/>
    <p:sldId id="330" r:id="rId45"/>
    <p:sldId id="328" r:id="rId46"/>
    <p:sldId id="334" r:id="rId47"/>
    <p:sldId id="344" r:id="rId48"/>
  </p:sldIdLst>
  <p:sldSz cx="9144000" cy="5143500" type="screen16x9"/>
  <p:notesSz cx="6858000" cy="9144000"/>
  <p:embeddedFontLst>
    <p:embeddedFont>
      <p:font typeface="Thorndale AMT" panose="02020603050405020304" pitchFamily="18" charset="0"/>
      <p:regular r:id="rId50"/>
      <p:bold r:id="rId51"/>
      <p:italic r:id="rId52"/>
      <p:boldItalic r:id="rId53"/>
    </p:embeddedFont>
    <p:embeddedFont>
      <p:font typeface="標楷體" panose="03000509000000000000" pitchFamily="65" charset="-120"/>
      <p:regular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Nunito Sans" panose="020B060402020202020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254945-072A-4FBB-B5BE-EC8BF84F008B}">
  <a:tblStyle styleId="{40254945-072A-4FBB-B5BE-EC8BF84F0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81182" autoAdjust="0"/>
  </p:normalViewPr>
  <p:slideViewPr>
    <p:cSldViewPr snapToGrid="0">
      <p:cViewPr varScale="1">
        <p:scale>
          <a:sx n="123" d="100"/>
          <a:sy n="123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12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968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36F69E-912F-4AE0-886B-B038D14C8722}" type="slidenum"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</a:t>
            </a:fld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07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0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ClrTx/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顧客需求有不同的規格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市場需求差異</a:t>
            </a:r>
            <a:r>
              <a:rPr lang="en-US" altLang="zh-TW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:</a:t>
            </a: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型態</a:t>
            </a:r>
            <a:r>
              <a:rPr lang="en-US" altLang="zh-TW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(</a:t>
            </a: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製造</a:t>
            </a:r>
            <a:r>
              <a:rPr lang="en-US" altLang="zh-TW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)</a:t>
            </a: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延遲較佳</a:t>
            </a: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產品類別數量</a:t>
            </a:r>
            <a:r>
              <a:rPr lang="en-US" altLang="zh-TW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:</a:t>
            </a: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時間延遲較佳</a:t>
            </a: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zh-TW" altLang="en-US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29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29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10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40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60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46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6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22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99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457442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06915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616818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2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8596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2650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051306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3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5715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ea typeface="標楷體" panose="03000509000000000000" pitchFamily="65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標楷體" panose="03000509000000000000" pitchFamily="65" charset="-120"/>
                <a:cs typeface="標楷體" panose="03000509000000000000" pitchFamily="65" charset="-120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>
                <a:ea typeface="標楷體" panose="03000509000000000000" pitchFamily="65" charset="-120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>
                <a:ea typeface="標楷體" panose="03000509000000000000" pitchFamily="65" charset="-120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68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ea typeface="標楷體" panose="03000509000000000000" pitchFamily="65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標楷體" panose="03000509000000000000" pitchFamily="65" charset="-120"/>
                <a:cs typeface="標楷體" panose="03000509000000000000" pitchFamily="65" charset="-120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>
                <a:ea typeface="標楷體" panose="03000509000000000000" pitchFamily="65" charset="-12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sz="2400" i="1">
                <a:latin typeface="Georgia"/>
                <a:ea typeface="標楷體" panose="03000509000000000000" pitchFamily="65" charset="-120"/>
                <a:cs typeface="標楷體" panose="03000509000000000000" pitchFamily="65" charset="-120"/>
                <a:sym typeface="Georgia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65631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8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268522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6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82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06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2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18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5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60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686801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34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9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0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68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76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36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0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78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91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0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251909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870887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86181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041641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969546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307904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2020/5/28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1" y="1059582"/>
            <a:ext cx="5112568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264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  <p:sldLayoutId id="2147483680" r:id="rId16"/>
    <p:sldLayoutId id="2147483681" r:id="rId17"/>
    <p:sldLayoutId id="2147483682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2020/5/28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9FE587B5-296F-4098-A808-B2A85A85A7BF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1" y="1059582"/>
            <a:ext cx="5112568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433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2020/5/28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9FE587B5-296F-4098-A808-B2A85A85A7BF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1" y="1059582"/>
            <a:ext cx="5112568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154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7765" y="2247715"/>
            <a:ext cx="4446534" cy="857255"/>
          </a:xfrm>
        </p:spPr>
        <p:txBody>
          <a:bodyPr>
            <a:noAutofit/>
          </a:bodyPr>
          <a:lstStyle/>
          <a:p>
            <a:r>
              <a:rPr lang="zh-TW" altLang="en-US" sz="2800" b="1" dirty="0"/>
              <a:t>供應鏈延遲略成本模式</a:t>
            </a:r>
            <a:br>
              <a:rPr lang="zh-TW" altLang="en-US" sz="2800" b="1" dirty="0"/>
            </a:br>
            <a:r>
              <a:rPr lang="zh-TW" altLang="en-US" sz="2800" b="1" dirty="0"/>
              <a:t>台灣銅片產業為例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582705" y="647550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3600" b="1" dirty="0" err="1" smtClean="0">
                <a:ea typeface="標楷體" panose="03000509000000000000" pitchFamily="65" charset="-120"/>
              </a:rPr>
              <a:t>製造延遲差異點選擇</a:t>
            </a:r>
            <a:endParaRPr lang="en-US" sz="3600" b="1" dirty="0">
              <a:ea typeface="標楷體" panose="03000509000000000000" pitchFamily="65" charset="-120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1600" dirty="0"/>
              <a:t>黃銅</a:t>
            </a:r>
            <a:r>
              <a:rPr lang="zh-TW" altLang="en-US" sz="1600" dirty="0" smtClean="0"/>
              <a:t>片佔銷售額</a:t>
            </a:r>
            <a:r>
              <a:rPr lang="en-US" sz="1600" dirty="0" smtClean="0"/>
              <a:t>60%</a:t>
            </a:r>
            <a:r>
              <a:rPr lang="zh-TW" altLang="en-US" sz="1600" dirty="0" smtClean="0"/>
              <a:t>，具帕</a:t>
            </a:r>
            <a:r>
              <a:rPr lang="zh-TW" altLang="en-US" sz="1600" dirty="0"/>
              <a:t>雷托 </a:t>
            </a:r>
            <a:r>
              <a:rPr lang="en-US" sz="1600" dirty="0"/>
              <a:t>(</a:t>
            </a:r>
            <a:r>
              <a:rPr lang="en-US" sz="1600" dirty="0" smtClean="0"/>
              <a:t>Pareto)80/20</a:t>
            </a:r>
            <a:r>
              <a:rPr lang="zh-TW" altLang="en-US" sz="1600" dirty="0" smtClean="0"/>
              <a:t>法則特性（</a:t>
            </a:r>
            <a:r>
              <a:rPr lang="en-US" sz="1600" dirty="0" smtClean="0"/>
              <a:t>20%</a:t>
            </a:r>
            <a:r>
              <a:rPr lang="zh-TW" altLang="en-US" sz="1600" dirty="0" smtClean="0"/>
              <a:t>產品佔銷售額</a:t>
            </a:r>
            <a:r>
              <a:rPr lang="en-US" sz="1600" dirty="0" smtClean="0"/>
              <a:t>80%</a:t>
            </a:r>
            <a:r>
              <a:rPr lang="zh-TW" altLang="en-US" sz="1600" dirty="0"/>
              <a:t>）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自產品「</a:t>
            </a:r>
            <a:r>
              <a:rPr lang="zh-TW" altLang="en-US" sz="1600" dirty="0"/>
              <a:t>設計卡」</a:t>
            </a:r>
            <a:r>
              <a:rPr lang="zh-TW" altLang="en-US" sz="1600" dirty="0" smtClean="0"/>
              <a:t>規格及</a:t>
            </a:r>
            <a:r>
              <a:rPr lang="zh-TW" altLang="en-US" sz="1600" dirty="0"/>
              <a:t>訂單</a:t>
            </a:r>
            <a:r>
              <a:rPr lang="zh-TW" altLang="en-US" sz="1600" dirty="0" smtClean="0"/>
              <a:t>規格筆數選擇，找出可能共同製程、設定適當延遲</a:t>
            </a:r>
            <a:r>
              <a:rPr lang="zh-TW" altLang="en-US" sz="1600" dirty="0"/>
              <a:t>差異</a:t>
            </a:r>
            <a:r>
              <a:rPr lang="zh-TW" altLang="en-US" sz="1600" dirty="0" smtClean="0"/>
              <a:t>點</a:t>
            </a:r>
            <a:endParaRPr lang="en-US" altLang="zh-TW" sz="1600" dirty="0" smtClean="0"/>
          </a:p>
          <a:p>
            <a:r>
              <a:rPr lang="zh-TW" altLang="en-US" sz="1600" dirty="0" smtClean="0"/>
              <a:t>「</a:t>
            </a:r>
            <a:r>
              <a:rPr lang="en-US" sz="1600" dirty="0"/>
              <a:t>K </a:t>
            </a:r>
            <a:r>
              <a:rPr lang="zh-TW" altLang="en-US" sz="1600" dirty="0"/>
              <a:t>材</a:t>
            </a:r>
            <a:r>
              <a:rPr lang="zh-TW" altLang="en-US" sz="1600" dirty="0" smtClean="0"/>
              <a:t>」產品規格不多、銷售</a:t>
            </a:r>
            <a:r>
              <a:rPr lang="zh-TW" altLang="en-US" sz="1600" dirty="0"/>
              <a:t>金額</a:t>
            </a:r>
            <a:r>
              <a:rPr lang="zh-TW" altLang="en-US" sz="1600" dirty="0" smtClean="0"/>
              <a:t>高（研究對象）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因用途而有不同</a:t>
            </a:r>
            <a:r>
              <a:rPr lang="zh-TW" altLang="en-US" sz="1600" dirty="0"/>
              <a:t>規格</a:t>
            </a:r>
            <a:r>
              <a:rPr lang="zh-TW" altLang="en-US" sz="1600" dirty="0" smtClean="0"/>
              <a:t>，同種產品熔</a:t>
            </a:r>
            <a:r>
              <a:rPr lang="zh-TW" altLang="en-US" sz="1600" dirty="0"/>
              <a:t>鑄粗壓</a:t>
            </a:r>
            <a:r>
              <a:rPr lang="zh-TW" altLang="en-US" sz="1600" dirty="0" smtClean="0"/>
              <a:t>階段製程相同</a:t>
            </a:r>
            <a:endParaRPr lang="en-US" altLang="zh-TW" sz="1600" dirty="0" smtClean="0"/>
          </a:p>
          <a:p>
            <a:r>
              <a:rPr lang="zh-TW" altLang="en-US" sz="1600" dirty="0" smtClean="0"/>
              <a:t>半成品規格整合種類，再</a:t>
            </a:r>
            <a:r>
              <a:rPr lang="zh-TW" altLang="en-US" sz="1600" dirty="0"/>
              <a:t>以</a:t>
            </a:r>
            <a:r>
              <a:rPr lang="zh-TW" altLang="en-US" sz="1600" dirty="0" smtClean="0"/>
              <a:t>精壓步驟調整差</a:t>
            </a:r>
            <a:r>
              <a:rPr lang="zh-TW" altLang="en-US" sz="1600" dirty="0"/>
              <a:t>異</a:t>
            </a:r>
            <a:r>
              <a:rPr lang="zh-TW" altLang="en-US" sz="1600" dirty="0" smtClean="0"/>
              <a:t>化</a:t>
            </a:r>
            <a:endParaRPr lang="en-US" altLang="zh-TW" sz="1600" dirty="0" smtClean="0"/>
          </a:p>
          <a:p>
            <a:r>
              <a:rPr lang="zh-TW" altLang="en-US" sz="1600" dirty="0" smtClean="0"/>
              <a:t>熔</a:t>
            </a:r>
            <a:r>
              <a:rPr lang="zh-TW" altLang="en-US" sz="1600" dirty="0"/>
              <a:t>鑄粗</a:t>
            </a:r>
            <a:r>
              <a:rPr lang="zh-TW" altLang="en-US" sz="1600" dirty="0" smtClean="0"/>
              <a:t>壓、燒</a:t>
            </a:r>
            <a:r>
              <a:rPr lang="zh-TW" altLang="en-US" sz="1600" dirty="0"/>
              <a:t>炖中</a:t>
            </a:r>
            <a:r>
              <a:rPr lang="zh-TW" altLang="en-US" sz="1600" dirty="0" smtClean="0"/>
              <a:t>壓程序</a:t>
            </a:r>
            <a:r>
              <a:rPr lang="zh-TW" altLang="en-US" sz="1600" dirty="0"/>
              <a:t>共同</a:t>
            </a:r>
            <a:r>
              <a:rPr lang="zh-TW" altLang="en-US" sz="1600" dirty="0" smtClean="0"/>
              <a:t>化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燒</a:t>
            </a:r>
            <a:r>
              <a:rPr lang="zh-TW" altLang="en-US" sz="1600" dirty="0"/>
              <a:t>炖精</a:t>
            </a:r>
            <a:r>
              <a:rPr lang="zh-TW" altLang="en-US" sz="1600" dirty="0" smtClean="0"/>
              <a:t>壓→第</a:t>
            </a:r>
            <a:r>
              <a:rPr lang="zh-TW" altLang="en-US" sz="1600" dirty="0"/>
              <a:t>一個差異化</a:t>
            </a:r>
            <a:r>
              <a:rPr lang="zh-TW" altLang="en-US" sz="1600" dirty="0" smtClean="0"/>
              <a:t>製程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共同</a:t>
            </a:r>
            <a:r>
              <a:rPr lang="zh-TW" altLang="en-US" sz="1600" dirty="0"/>
              <a:t>化製程</a:t>
            </a:r>
            <a:r>
              <a:rPr lang="zh-TW" altLang="en-US" sz="1600" dirty="0" smtClean="0"/>
              <a:t>後厚</a:t>
            </a:r>
            <a:r>
              <a:rPr lang="zh-TW" altLang="en-US" sz="1600" dirty="0"/>
              <a:t>度</a:t>
            </a:r>
            <a:r>
              <a:rPr lang="zh-TW" altLang="en-US" sz="1600" dirty="0" smtClean="0"/>
              <a:t>尺寸</a:t>
            </a:r>
            <a:r>
              <a:rPr lang="zh-TW" altLang="en-US" sz="1600" dirty="0"/>
              <a:t>標準化</a:t>
            </a:r>
            <a:endParaRPr lang="en-US" sz="1600" dirty="0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125968" y="44529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7285" tIns="45720" rIns="63480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4" y="1266824"/>
            <a:ext cx="8226138" cy="27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573741" y="590050"/>
            <a:ext cx="6953674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800" dirty="0"/>
              <a:t>設計卡燒炖中壓階段種類與厚度規格資料彙總</a:t>
            </a:r>
            <a:r>
              <a:rPr lang="zh-TW" altLang="en-US" sz="1800" dirty="0" smtClean="0"/>
              <a:t>表</a:t>
            </a: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zh-TW" altLang="en-US" sz="1800" dirty="0" smtClean="0"/>
              <a:t>訂單</a:t>
            </a:r>
            <a:r>
              <a:rPr lang="zh-TW" altLang="en-US" sz="1800" dirty="0"/>
              <a:t>筆數規格彙總表</a:t>
            </a:r>
            <a:endParaRPr sz="1800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11524"/>
              </p:ext>
            </p:extLst>
          </p:nvPr>
        </p:nvGraphicFramePr>
        <p:xfrm>
          <a:off x="1721701" y="1590797"/>
          <a:ext cx="5260340" cy="20529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9325"/>
                <a:gridCol w="401320"/>
                <a:gridCol w="454025"/>
                <a:gridCol w="438785"/>
                <a:gridCol w="431800"/>
                <a:gridCol w="431165"/>
                <a:gridCol w="430530"/>
                <a:gridCol w="430530"/>
                <a:gridCol w="431165"/>
                <a:gridCol w="430530"/>
                <a:gridCol w="431165"/>
              </a:tblGrid>
              <a:tr h="227965">
                <a:tc>
                  <a:txBody>
                    <a:bodyPr/>
                    <a:lstStyle/>
                    <a:p>
                      <a:pPr marL="215265" marR="20002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Noto Sans CJK JP Regular"/>
                          <a:ea typeface="Noto Sans CJK JP Regular"/>
                        </a:rPr>
                        <a:t>種類規格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4.3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3.8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3.5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3.2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2.9 </a:t>
                      </a:r>
                      <a:r>
                        <a:rPr lang="en-US" sz="1000" dirty="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2.7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858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Noto Sans CJK JP Regular"/>
                          <a:ea typeface="Noto Sans CJK JP Regular"/>
                        </a:rPr>
                        <a:t>合計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213360" marR="20002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858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15265" marR="19939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665" marR="10033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858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15265" marR="2000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665" marR="10033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794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15265" marR="2000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9860" marR="13589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858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15265" marR="2000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KQ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665" marR="10033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858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15265" marR="2000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665" marR="10033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858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215265" marR="19939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2065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10033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7945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215265" marR="200025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合計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marR="12065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9860" marR="13525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665" marR="10033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858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215265" marR="19939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比例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12827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4775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6858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0033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0490" marR="10033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marR="6858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10033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67945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66464"/>
              </p:ext>
            </p:extLst>
          </p:nvPr>
        </p:nvGraphicFramePr>
        <p:xfrm>
          <a:off x="1715351" y="3690706"/>
          <a:ext cx="5266690" cy="1242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7405"/>
                <a:gridCol w="852805"/>
                <a:gridCol w="852805"/>
                <a:gridCol w="853440"/>
                <a:gridCol w="853440"/>
                <a:gridCol w="1026795"/>
              </a:tblGrid>
              <a:tr h="228600">
                <a:tc>
                  <a:txBody>
                    <a:bodyPr/>
                    <a:lstStyle/>
                    <a:p>
                      <a:pPr marL="229235" marR="211455"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Noto Sans CJK JP Regular"/>
                          <a:ea typeface="Noto Sans CJK JP Regular"/>
                        </a:rPr>
                        <a:t>月份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4.3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3.8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3.5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 </a:t>
                      </a: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小計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1778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8455" marR="32893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29235" marR="21082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8455" marR="32893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229235" marR="211455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8455" marR="32893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229235" marR="211455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合計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8455" marR="32893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2893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229235" marR="21209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Noto Sans CJK JP Regular"/>
                          <a:ea typeface="Noto Sans CJK JP Regular"/>
                        </a:rPr>
                        <a:t>比例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8455" marR="32893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020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1945" marR="313055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1945" marR="314960" algn="ctr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ts val="106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13765" y="647550"/>
            <a:ext cx="6408300" cy="8574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FC</a:t>
            </a:r>
            <a:r>
              <a:rPr lang="zh-TW" altLang="en-US" sz="3600" dirty="0" smtClean="0"/>
              <a:t>公司現況與研究項目</a:t>
            </a:r>
            <a:endParaRPr 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301318" cy="3266700"/>
          </a:xfrm>
        </p:spPr>
        <p:txBody>
          <a:bodyPr>
            <a:noAutofit/>
          </a:bodyPr>
          <a:lstStyle/>
          <a:p>
            <a:r>
              <a:rPr lang="zh-TW" altLang="en-US" dirty="0"/>
              <a:t>延遲</a:t>
            </a:r>
            <a:r>
              <a:rPr lang="zh-TW" altLang="en-US" dirty="0" smtClean="0"/>
              <a:t>交貨可能成本：</a:t>
            </a:r>
            <a:r>
              <a:rPr lang="zh-TW" altLang="en-US" dirty="0"/>
              <a:t>商</a:t>
            </a:r>
            <a:r>
              <a:rPr lang="zh-TW" altLang="en-US" dirty="0" smtClean="0"/>
              <a:t>譽、</a:t>
            </a:r>
            <a:r>
              <a:rPr lang="zh-TW" altLang="en-US" dirty="0"/>
              <a:t>銷售</a:t>
            </a:r>
            <a:r>
              <a:rPr lang="zh-TW" altLang="en-US" dirty="0" smtClean="0"/>
              <a:t>機會損失、懲罰成本</a:t>
            </a:r>
            <a:endParaRPr lang="en-US" altLang="zh-TW" dirty="0" smtClean="0"/>
          </a:p>
          <a:p>
            <a:r>
              <a:rPr lang="en-US" dirty="0" smtClean="0"/>
              <a:t>FC </a:t>
            </a:r>
            <a:r>
              <a:rPr lang="zh-TW" altLang="en-US" dirty="0" smtClean="0"/>
              <a:t>公司現況：交期一個</a:t>
            </a:r>
            <a:r>
              <a:rPr lang="zh-TW" altLang="en-US" dirty="0"/>
              <a:t>月</a:t>
            </a:r>
            <a:r>
              <a:rPr lang="zh-TW" altLang="en-US" dirty="0" smtClean="0"/>
              <a:t>內仍有</a:t>
            </a:r>
            <a:r>
              <a:rPr lang="zh-TW" altLang="en-US" dirty="0"/>
              <a:t>懲罰性</a:t>
            </a:r>
            <a:r>
              <a:rPr lang="zh-TW" altLang="en-US" dirty="0" smtClean="0"/>
              <a:t>罰款及</a:t>
            </a:r>
            <a:r>
              <a:rPr lang="zh-TW" altLang="en-US" dirty="0"/>
              <a:t>延遲</a:t>
            </a:r>
            <a:r>
              <a:rPr lang="zh-TW" altLang="en-US" dirty="0" smtClean="0"/>
              <a:t>銷售損失</a:t>
            </a:r>
            <a:endParaRPr lang="en-US" altLang="zh-TW" dirty="0" smtClean="0"/>
          </a:p>
          <a:p>
            <a:r>
              <a:rPr lang="zh-TW" altLang="en-US" dirty="0" smtClean="0"/>
              <a:t>研究考慮項目</a:t>
            </a:r>
            <a:endParaRPr lang="en-US" altLang="zh-TW" dirty="0" smtClean="0"/>
          </a:p>
          <a:p>
            <a:pPr marL="914400" lvl="2">
              <a:spcBef>
                <a:spcPts val="600"/>
              </a:spcBef>
              <a:buFont typeface="Nunito Sans"/>
              <a:buChar char="▪"/>
            </a:pPr>
            <a:r>
              <a:rPr lang="zh-TW" altLang="en-US" sz="2400" dirty="0" smtClean="0"/>
              <a:t>實際</a:t>
            </a:r>
            <a:r>
              <a:rPr lang="zh-TW" altLang="en-US" sz="2400" dirty="0"/>
              <a:t>發生（支付給客戶）懲罰成本</a:t>
            </a:r>
            <a:endParaRPr lang="en-US" altLang="zh-TW" sz="2400" dirty="0"/>
          </a:p>
          <a:p>
            <a:pPr marL="914400" lvl="2">
              <a:spcBef>
                <a:spcPts val="600"/>
              </a:spcBef>
              <a:buFont typeface="Nunito Sans"/>
              <a:buChar char="▪"/>
            </a:pPr>
            <a:r>
              <a:rPr lang="zh-TW" altLang="en-US" sz="2400" dirty="0" smtClean="0"/>
              <a:t>延遲</a:t>
            </a:r>
            <a:r>
              <a:rPr lang="zh-TW" altLang="en-US" sz="2400" dirty="0"/>
              <a:t>交貨導致機會成本損失</a:t>
            </a:r>
            <a:endParaRPr lang="en-US" altLang="zh-TW" sz="2400" dirty="0"/>
          </a:p>
          <a:p>
            <a:pPr marL="914400" lvl="2">
              <a:spcBef>
                <a:spcPts val="600"/>
              </a:spcBef>
              <a:buFont typeface="Nunito Sans"/>
              <a:buChar char="▪"/>
            </a:pPr>
            <a:r>
              <a:rPr lang="zh-TW" altLang="en-US" sz="2400" dirty="0"/>
              <a:t>未考慮不易量測成本（</a:t>
            </a:r>
            <a:r>
              <a:rPr lang="en-US" altLang="zh-TW" sz="2400" dirty="0"/>
              <a:t>e.g.</a:t>
            </a:r>
            <a:r>
              <a:rPr lang="zh-TW" altLang="en-US" sz="2400" dirty="0"/>
              <a:t>商譽、未來銷售變化</a:t>
            </a:r>
            <a:r>
              <a:rPr lang="en-US" altLang="zh-TW" sz="2400" dirty="0"/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17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6755" y="663175"/>
            <a:ext cx="6408300" cy="8574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半成品滯留與在製品存貨成本比較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31760"/>
              </p:ext>
            </p:extLst>
          </p:nvPr>
        </p:nvGraphicFramePr>
        <p:xfrm>
          <a:off x="484095" y="2177199"/>
          <a:ext cx="8265554" cy="1173660"/>
        </p:xfrm>
        <a:graphic>
          <a:graphicData uri="http://schemas.openxmlformats.org/drawingml/2006/table">
            <a:tbl>
              <a:tblPr firstRow="1" bandRow="1">
                <a:tableStyleId>{40254945-072A-4FBB-B5BE-EC8BF84F008B}</a:tableStyleId>
              </a:tblPr>
              <a:tblGrid>
                <a:gridCol w="4132777"/>
                <a:gridCol w="4132777"/>
              </a:tblGrid>
              <a:tr h="350848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半成品滯留存貨成本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在製品存貨成本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6518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生產過程半成品滯留在緩衝區中所導致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作業程序的生產前置時間所造成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46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因管理手法或流程而改變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因生產速度加快而有所改變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9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8506" y="1149541"/>
            <a:ext cx="3074110" cy="857400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調整後</a:t>
            </a:r>
            <a:r>
              <a:rPr lang="en-US" sz="2400" dirty="0"/>
              <a:t>Lee and Tang (1997</a:t>
            </a:r>
            <a:r>
              <a:rPr lang="en-US" sz="2400" dirty="0" smtClean="0"/>
              <a:t>)</a:t>
            </a:r>
            <a:r>
              <a:rPr lang="en-US" sz="2400" dirty="0" err="1" smtClean="0"/>
              <a:t>延遲成本模式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74375" y="692373"/>
            <a:ext cx="5596200" cy="44510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34021" t="27836" r="33894" b="53744"/>
          <a:stretch/>
        </p:blipFill>
        <p:spPr>
          <a:xfrm>
            <a:off x="1063124" y="1469323"/>
            <a:ext cx="6753489" cy="31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案例公司延遲作業的實施與效益分析</a:t>
            </a:r>
            <a:endParaRPr 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199" y="1504950"/>
            <a:ext cx="7906871" cy="3266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FC </a:t>
            </a:r>
            <a:r>
              <a:rPr lang="zh-TW" altLang="en-US" dirty="0" smtClean="0"/>
              <a:t>公司</a:t>
            </a:r>
            <a:r>
              <a:rPr lang="zh-TW" altLang="en-US" dirty="0"/>
              <a:t>：</a:t>
            </a:r>
            <a:r>
              <a:rPr lang="zh-TW" altLang="en-US" dirty="0" smtClean="0"/>
              <a:t>部份</a:t>
            </a:r>
            <a:r>
              <a:rPr lang="zh-TW" altLang="en-US" dirty="0"/>
              <a:t>瓶頸作業及產品</a:t>
            </a:r>
            <a:r>
              <a:rPr lang="zh-TW" altLang="en-US" dirty="0" smtClean="0"/>
              <a:t>多樣性→產量工不應求</a:t>
            </a:r>
            <a:endParaRPr lang="en-US" altLang="zh-TW" dirty="0" smtClean="0"/>
          </a:p>
          <a:p>
            <a:r>
              <a:rPr lang="zh-TW" altLang="en-US" dirty="0" smtClean="0"/>
              <a:t>製造</a:t>
            </a:r>
            <a:r>
              <a:rPr lang="zh-TW" altLang="en-US" dirty="0"/>
              <a:t>延遲與物流延遲的規劃與</a:t>
            </a:r>
            <a:r>
              <a:rPr lang="zh-TW" altLang="en-US" dirty="0" smtClean="0"/>
              <a:t>評估</a:t>
            </a:r>
            <a:endParaRPr lang="en-US" altLang="zh-TW" dirty="0" smtClean="0"/>
          </a:p>
          <a:p>
            <a:r>
              <a:rPr lang="zh-TW" altLang="en-US" dirty="0" smtClean="0"/>
              <a:t>兩</a:t>
            </a:r>
            <a:r>
              <a:rPr lang="zh-TW" altLang="en-US" dirty="0"/>
              <a:t>個</a:t>
            </a:r>
            <a:r>
              <a:rPr lang="zh-TW" altLang="en-US" dirty="0" smtClean="0"/>
              <a:t>月份相同規格訂單，比較實施前後效益</a:t>
            </a:r>
            <a:endParaRPr lang="en-US" altLang="zh-TW" dirty="0" smtClean="0"/>
          </a:p>
          <a:p>
            <a:r>
              <a:rPr lang="zh-TW" altLang="en-US" dirty="0"/>
              <a:t>以</a:t>
            </a:r>
            <a:r>
              <a:rPr lang="zh-TW" altLang="en-US" dirty="0" smtClean="0"/>
              <a:t>符合延遲</a:t>
            </a:r>
            <a:r>
              <a:rPr lang="zh-TW" altLang="en-US" dirty="0"/>
              <a:t>差異點設定</a:t>
            </a:r>
            <a:r>
              <a:rPr lang="zh-TW" altLang="en-US" dirty="0" smtClean="0"/>
              <a:t>原則具共同</a:t>
            </a:r>
            <a:r>
              <a:rPr lang="zh-TW" altLang="en-US" dirty="0"/>
              <a:t>化效益的訂單為</a:t>
            </a:r>
            <a:r>
              <a:rPr lang="zh-TW" altLang="en-US" dirty="0" smtClean="0"/>
              <a:t>實驗對象</a:t>
            </a:r>
            <a:endParaRPr lang="en-US" altLang="zh-TW" dirty="0" smtClean="0"/>
          </a:p>
          <a:p>
            <a:r>
              <a:rPr lang="zh-TW" altLang="en-US" dirty="0"/>
              <a:t>「銅料素材分條物流中心</a:t>
            </a:r>
            <a:r>
              <a:rPr lang="zh-TW" altLang="en-US" dirty="0" smtClean="0"/>
              <a:t>」：銅</a:t>
            </a:r>
            <a:r>
              <a:rPr lang="zh-TW" altLang="en-US" dirty="0"/>
              <a:t>片</a:t>
            </a:r>
            <a:r>
              <a:rPr lang="zh-TW" altLang="en-US" dirty="0" smtClean="0"/>
              <a:t>市場通</a:t>
            </a:r>
            <a:r>
              <a:rPr lang="zh-TW" altLang="en-US" dirty="0"/>
              <a:t>路需依賴經銷商與零售</a:t>
            </a:r>
            <a:r>
              <a:rPr lang="zh-TW" altLang="en-US" dirty="0" smtClean="0"/>
              <a:t>商協助，</a:t>
            </a:r>
            <a:r>
              <a:rPr lang="en-US" dirty="0" smtClean="0"/>
              <a:t>FC </a:t>
            </a:r>
            <a:r>
              <a:rPr lang="zh-TW" altLang="en-US" dirty="0"/>
              <a:t>公司與其經銷商 </a:t>
            </a:r>
            <a:r>
              <a:rPr lang="en-US" dirty="0"/>
              <a:t>LS </a:t>
            </a:r>
            <a:r>
              <a:rPr lang="zh-TW" altLang="en-US" dirty="0"/>
              <a:t>公司共同設</a:t>
            </a:r>
            <a:r>
              <a:rPr lang="zh-TW" altLang="en-US" dirty="0" smtClean="0"/>
              <a:t>立物流中心，將</a:t>
            </a:r>
            <a:r>
              <a:rPr lang="zh-TW" altLang="en-US" dirty="0"/>
              <a:t>產品最後差異化的</a:t>
            </a:r>
            <a:r>
              <a:rPr lang="zh-TW" altLang="en-US" dirty="0" smtClean="0"/>
              <a:t>製程延遲</a:t>
            </a:r>
            <a:r>
              <a:rPr lang="zh-TW" altLang="en-US" dirty="0"/>
              <a:t>至接近客戶的位置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作業程序專精、減少 </a:t>
            </a:r>
            <a:r>
              <a:rPr lang="en-US" dirty="0"/>
              <a:t>FC </a:t>
            </a:r>
            <a:r>
              <a:rPr lang="zh-TW" altLang="en-US" dirty="0"/>
              <a:t>公司</a:t>
            </a:r>
            <a:r>
              <a:rPr lang="zh-TW" altLang="en-US" dirty="0" smtClean="0"/>
              <a:t>工作負荷、快速</a:t>
            </a:r>
            <a:r>
              <a:rPr lang="zh-TW" altLang="en-US" dirty="0"/>
              <a:t>回應顧客</a:t>
            </a:r>
            <a:r>
              <a:rPr lang="zh-TW" altLang="en-US" dirty="0" smtClean="0"/>
              <a:t>需求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7712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85791"/>
              </p:ext>
            </p:extLst>
          </p:nvPr>
        </p:nvGraphicFramePr>
        <p:xfrm>
          <a:off x="698158" y="1639420"/>
          <a:ext cx="7872416" cy="2822589"/>
        </p:xfrm>
        <a:graphic>
          <a:graphicData uri="http://schemas.openxmlformats.org/drawingml/2006/table">
            <a:tbl>
              <a:tblPr firstRow="1" bandRow="1">
                <a:tableStyleId>{40254945-072A-4FBB-B5BE-EC8BF84F008B}</a:tableStyleId>
              </a:tblPr>
              <a:tblGrid>
                <a:gridCol w="3936208"/>
                <a:gridCol w="3936208"/>
              </a:tblGrid>
              <a:tr h="52256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製造延遲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物流延遲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55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類產品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(3.5mm)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類產品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(4.3mm)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類產品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 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 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(D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類產品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</a:t>
                      </a:r>
                      <a:endParaRPr 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08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前月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日發放當月交貨「生產通知」當月首周發放詳細規格數量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LS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公司物流中心代為加工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完工商品由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LS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公司配送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288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生產單位先將銅片生產至燒炖中壓後儲放，接獲詳細「生產通知」後，再進行後續的製程。</a:t>
                      </a:r>
                      <a:endParaRPr 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增加額外費用：半成品銅捲運送費，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LS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公司的成品檢測費用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在外包廠進行分條的效率較高，有利於缺貨成本與前置時間下降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0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製造延遲應用</a:t>
            </a:r>
            <a:endParaRPr 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1671" y="1680867"/>
            <a:ext cx="8113375" cy="3266700"/>
          </a:xfrm>
        </p:spPr>
        <p:txBody>
          <a:bodyPr>
            <a:normAutofit/>
          </a:bodyPr>
          <a:lstStyle/>
          <a:p>
            <a:pPr marL="86995" marR="127635" indent="253365" algn="just">
              <a:lnSpc>
                <a:spcPct val="85000"/>
              </a:lnSpc>
              <a:spcBef>
                <a:spcPts val="520"/>
              </a:spcBef>
            </a:pPr>
            <a:r>
              <a:rPr lang="zh-TW" altLang="en-US" sz="2800" dirty="0">
                <a:latin typeface="Noto Sans CJK JP Regular"/>
                <a:cs typeface="Noto Sans CJK JP Regular"/>
              </a:rPr>
              <a:t>未實施製造</a:t>
            </a:r>
            <a:r>
              <a:rPr lang="zh-TW" altLang="en-US" sz="2800" dirty="0" smtClean="0">
                <a:latin typeface="Noto Sans CJK JP Regular"/>
                <a:cs typeface="Noto Sans CJK JP Regular"/>
              </a:rPr>
              <a:t>延遲：每項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最終</a:t>
            </a:r>
            <a:r>
              <a:rPr lang="zh-TW" altLang="en-US" sz="2800" dirty="0" smtClean="0">
                <a:latin typeface="Noto Sans CJK JP Regular"/>
                <a:cs typeface="Noto Sans CJK JP Regular"/>
              </a:rPr>
              <a:t>產品各自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擁有獨立且不</a:t>
            </a:r>
            <a:r>
              <a:rPr lang="zh-TW" altLang="en-US" sz="2800" dirty="0" smtClean="0">
                <a:latin typeface="Noto Sans CJK JP Regular"/>
                <a:cs typeface="Noto Sans CJK JP Regular"/>
              </a:rPr>
              <a:t>相關生產製程，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其中 </a:t>
            </a:r>
            <a:r>
              <a:rPr lang="en-US" sz="2800" dirty="0">
                <a:latin typeface="Times New Roman" panose="02020603050405020304" pitchFamily="18" charset="0"/>
                <a:cs typeface="Noto Sans CJK JP Regular"/>
              </a:rPr>
              <a:t>N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＝</a:t>
            </a:r>
            <a:r>
              <a:rPr lang="en-US" sz="2800" dirty="0">
                <a:latin typeface="Times New Roman" panose="02020603050405020304" pitchFamily="18" charset="0"/>
                <a:cs typeface="Noto Sans CJK JP Regular"/>
              </a:rPr>
              <a:t>3 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且 </a:t>
            </a:r>
            <a:r>
              <a:rPr lang="en-US" sz="2800" i="1" dirty="0">
                <a:latin typeface="Times New Roman" panose="02020603050405020304" pitchFamily="18" charset="0"/>
                <a:cs typeface="Noto Sans CJK JP Regular"/>
              </a:rPr>
              <a:t>k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＝</a:t>
            </a:r>
            <a:r>
              <a:rPr lang="en-US" sz="2800" dirty="0" smtClean="0">
                <a:latin typeface="Times New Roman" panose="02020603050405020304" pitchFamily="18" charset="0"/>
                <a:cs typeface="Noto Sans CJK JP Regular"/>
              </a:rPr>
              <a:t>0</a:t>
            </a:r>
            <a:endParaRPr lang="en-US" altLang="zh-TW" sz="2800" dirty="0" smtClean="0">
              <a:latin typeface="Noto Sans CJK JP Regular"/>
              <a:cs typeface="Noto Sans CJK JP Regular"/>
            </a:endParaRPr>
          </a:p>
          <a:p>
            <a:pPr marL="86995" marR="127635" indent="253365" algn="just">
              <a:lnSpc>
                <a:spcPct val="85000"/>
              </a:lnSpc>
              <a:spcBef>
                <a:spcPts val="520"/>
              </a:spcBef>
            </a:pPr>
            <a:r>
              <a:rPr lang="zh-TW" altLang="en-US" sz="2800" dirty="0" smtClean="0">
                <a:latin typeface="Noto Sans CJK JP Regular"/>
                <a:cs typeface="Noto Sans CJK JP Regular"/>
              </a:rPr>
              <a:t>實施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製造延遲策</a:t>
            </a:r>
            <a:r>
              <a:rPr lang="zh-TW" altLang="en-US" sz="2800" dirty="0" smtClean="0">
                <a:latin typeface="Noto Sans CJK JP Regular"/>
                <a:cs typeface="Noto Sans CJK JP Regular"/>
              </a:rPr>
              <a:t>略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：</a:t>
            </a:r>
            <a:r>
              <a:rPr lang="en-US" sz="2800" i="1" dirty="0" smtClean="0">
                <a:latin typeface="Times New Roman" panose="02020603050405020304" pitchFamily="18" charset="0"/>
                <a:cs typeface="Noto Sans CJK JP Regular"/>
              </a:rPr>
              <a:t>k</a:t>
            </a:r>
            <a:r>
              <a:rPr lang="zh-TW" altLang="en-US" sz="2800" dirty="0">
                <a:latin typeface="Noto Sans CJK JP Regular"/>
                <a:cs typeface="Noto Sans CJK JP Regular"/>
              </a:rPr>
              <a:t>＝</a:t>
            </a:r>
            <a:r>
              <a:rPr lang="en-US" sz="2800" dirty="0">
                <a:latin typeface="Times New Roman" panose="02020603050405020304" pitchFamily="18" charset="0"/>
                <a:cs typeface="Noto Sans CJK JP Regular"/>
              </a:rPr>
              <a:t>2</a:t>
            </a:r>
            <a:r>
              <a:rPr lang="zh-TW" altLang="en-US" sz="2800" dirty="0" smtClean="0">
                <a:latin typeface="Noto Sans CJK JP Regular"/>
                <a:cs typeface="Noto Sans CJK JP Regular"/>
              </a:rPr>
              <a:t>，燒炖中壓後產品厚度</a:t>
            </a:r>
            <a:r>
              <a:rPr lang="en-US" altLang="zh-TW" sz="2800" dirty="0" smtClean="0">
                <a:latin typeface="Noto Sans CJK JP Regular"/>
                <a:cs typeface="Noto Sans CJK JP Regular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cs typeface="Noto Sans CJK JP Regular"/>
              </a:rPr>
              <a:t>3.5mm</a:t>
            </a:r>
            <a:endParaRPr lang="en-US" sz="2800" dirty="0" smtClean="0">
              <a:latin typeface="Noto Sans CJK JP Regular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dirty="0" smtClean="0">
              <a:latin typeface="Noto Sans CJK JP Regular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r>
              <a:rPr lang="zh-TW" altLang="en-US" sz="2800" dirty="0" smtClean="0">
                <a:latin typeface="Noto Sans CJK JP Regular"/>
                <a:cs typeface="Noto Sans CJK JP Regular"/>
              </a:rPr>
              <a:t>原始生產環境 </a:t>
            </a:r>
            <a:r>
              <a:rPr lang="en-US" sz="2800" dirty="0" smtClean="0">
                <a:latin typeface="Times New Roman" panose="02020603050405020304" pitchFamily="18" charset="0"/>
                <a:cs typeface="Noto Sans CJK JP Regular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Noto Sans CJK JP Regular"/>
              </a:rPr>
              <a:t>k</a:t>
            </a:r>
            <a:r>
              <a:rPr lang="zh-TW" altLang="en-US" sz="2800" dirty="0" smtClean="0">
                <a:latin typeface="Noto Sans CJK JP Regular"/>
                <a:cs typeface="Noto Sans CJK JP Regular"/>
              </a:rPr>
              <a:t>＝</a:t>
            </a:r>
            <a:r>
              <a:rPr lang="en-US" sz="2800" dirty="0" smtClean="0">
                <a:latin typeface="Times New Roman" panose="02020603050405020304" pitchFamily="18" charset="0"/>
                <a:cs typeface="Noto Sans CJK JP Regular"/>
              </a:rPr>
              <a:t>0)</a:t>
            </a:r>
            <a:r>
              <a:rPr lang="en-US" sz="2800" spc="220" dirty="0" smtClean="0">
                <a:latin typeface="Times New Roman" panose="02020603050405020304" pitchFamily="18" charset="0"/>
                <a:cs typeface="Noto Sans CJK JP Regular"/>
              </a:rPr>
              <a:t> </a:t>
            </a: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 smtClean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 smtClean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 smtClean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 smtClean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254000" algn="just">
              <a:lnSpc>
                <a:spcPct val="80000"/>
              </a:lnSpc>
              <a:spcBef>
                <a:spcPts val="55"/>
              </a:spcBef>
            </a:pPr>
            <a:endParaRPr lang="en-US" altLang="zh-TW" sz="2800" spc="220" dirty="0" smtClean="0">
              <a:latin typeface="Times New Roman" panose="02020603050405020304" pitchFamily="18" charset="0"/>
              <a:cs typeface="Noto Sans CJK JP Regular"/>
            </a:endParaRPr>
          </a:p>
          <a:p>
            <a:pPr marL="86995" marR="97155" indent="0" algn="just">
              <a:lnSpc>
                <a:spcPct val="80000"/>
              </a:lnSpc>
              <a:spcBef>
                <a:spcPts val="55"/>
              </a:spcBef>
              <a:buNone/>
            </a:pPr>
            <a:endParaRPr 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0092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99759"/>
            <a:ext cx="3119718" cy="857400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前十月</a:t>
            </a:r>
            <a:r>
              <a:rPr lang="en-US" sz="2000" b="1" dirty="0" smtClean="0"/>
              <a:t>G</a:t>
            </a:r>
            <a:r>
              <a:rPr lang="zh-TW" altLang="en-US" sz="2000" dirty="0" smtClean="0"/>
              <a:t>公司與</a:t>
            </a:r>
            <a:r>
              <a:rPr lang="en-US" sz="2000" b="1" dirty="0" smtClean="0"/>
              <a:t>S</a:t>
            </a:r>
            <a:r>
              <a:rPr lang="zh-TW" altLang="en-US" sz="2000" dirty="0" smtClean="0"/>
              <a:t>公司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產品</a:t>
            </a:r>
            <a:r>
              <a:rPr lang="zh-TW" altLang="en-US" sz="2000" dirty="0"/>
              <a:t>規格需求數據表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sz="2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2513415" cy="32667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76200" indent="0">
              <a:buNone/>
            </a:pPr>
            <a:r>
              <a:rPr lang="zh-TW" altLang="en-US" sz="2000" dirty="0"/>
              <a:t>製造延遲相關數據表 </a:t>
            </a:r>
            <a:r>
              <a:rPr lang="en-US" sz="2000" b="1" dirty="0"/>
              <a:t>(k=1000)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2304" t="52323" r="22492" b="16492"/>
          <a:stretch/>
        </p:blipFill>
        <p:spPr>
          <a:xfrm>
            <a:off x="2970615" y="2112388"/>
            <a:ext cx="5836220" cy="26374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2304" t="36256" r="22492" b="52801"/>
          <a:stretch/>
        </p:blipFill>
        <p:spPr>
          <a:xfrm>
            <a:off x="2947014" y="683785"/>
            <a:ext cx="6158470" cy="9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800" dirty="0" smtClean="0"/>
              <a:t>INTRODUCTION</a:t>
            </a:r>
            <a:endParaRPr sz="1800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5989" y="1274747"/>
            <a:ext cx="3400044" cy="31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b="1" i="0" dirty="0">
                <a:solidFill>
                  <a:srgbClr val="000000"/>
                </a:solidFill>
              </a:rPr>
              <a:t>消費需求改變、全球化</a:t>
            </a:r>
            <a:endParaRPr lang="en-US" altLang="zh-TW" sz="1600" b="1" i="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i="0" dirty="0"/>
              <a:t>快速低成本提供客製化產品</a:t>
            </a:r>
            <a:endParaRPr lang="en-US" altLang="zh-TW" sz="1600" i="0" dirty="0"/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i="0" dirty="0"/>
              <a:t>滿足多樣性需求</a:t>
            </a:r>
            <a:endParaRPr lang="en-US" altLang="zh-TW" sz="1600" i="0" dirty="0"/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i="0" dirty="0"/>
              <a:t>製造商：模組化</a:t>
            </a:r>
            <a:r>
              <a:rPr lang="en-US" altLang="zh-TW" sz="1600" i="0" dirty="0"/>
              <a:t>+</a:t>
            </a:r>
            <a:r>
              <a:rPr lang="zh-TW" altLang="en-US" sz="1600" i="0" dirty="0"/>
              <a:t>延遲配合供應鏈</a:t>
            </a:r>
            <a:r>
              <a:rPr lang="en" sz="1600" i="0" dirty="0">
                <a:solidFill>
                  <a:srgbClr val="000000"/>
                </a:solidFill>
              </a:rPr>
              <a:t>.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i="0" dirty="0"/>
              <a:t>延遲：加快反應速度、減少存貨</a:t>
            </a:r>
            <a:endParaRPr lang="en-US" altLang="zh-TW" sz="1600" i="0" dirty="0"/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i="0" dirty="0"/>
              <a:t>模組化：儲存</a:t>
            </a:r>
            <a:r>
              <a:rPr lang="en-US" altLang="zh-TW" sz="1600" i="0" dirty="0"/>
              <a:t>+</a:t>
            </a:r>
            <a:r>
              <a:rPr lang="zh-TW" altLang="en-US" sz="1600" i="0" dirty="0"/>
              <a:t>訂單式生產</a:t>
            </a:r>
            <a:endParaRPr lang="en-US" altLang="zh-TW" sz="1600" i="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i="0"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803072" y="1577080"/>
            <a:ext cx="3516175" cy="31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altLang="zh-TW" sz="1600" b="1" dirty="0">
                <a:solidFill>
                  <a:srgbClr val="000000"/>
                </a:solidFill>
              </a:rPr>
              <a:t>MTS</a:t>
            </a:r>
            <a:r>
              <a:rPr lang="zh-TW" altLang="en-US" sz="1600" b="1" dirty="0">
                <a:solidFill>
                  <a:srgbClr val="000000"/>
                </a:solidFill>
              </a:rPr>
              <a:t>（推式）</a:t>
            </a:r>
            <a:r>
              <a:rPr lang="en-US" altLang="zh-TW" sz="1600" b="1" dirty="0">
                <a:solidFill>
                  <a:srgbClr val="000000"/>
                </a:solidFill>
              </a:rPr>
              <a:t>+MTO</a:t>
            </a:r>
            <a:r>
              <a:rPr lang="zh-TW" altLang="en-US" sz="1600" b="1" dirty="0">
                <a:solidFill>
                  <a:srgbClr val="000000"/>
                </a:solidFill>
              </a:rPr>
              <a:t>（拉式）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dirty="0"/>
              <a:t>預估需求</a:t>
            </a:r>
            <a:r>
              <a:rPr lang="en-US" altLang="zh-TW" sz="1600" dirty="0"/>
              <a:t>MTS</a:t>
            </a:r>
            <a:r>
              <a:rPr lang="zh-TW" altLang="en-US" sz="1600" dirty="0"/>
              <a:t>生產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dirty="0"/>
              <a:t>儲存於</a:t>
            </a:r>
            <a:r>
              <a:rPr lang="en-US" altLang="zh-TW" sz="1600" dirty="0"/>
              <a:t>MTS/MTO</a:t>
            </a:r>
            <a:r>
              <a:rPr lang="zh-TW" altLang="en-US" sz="1600" dirty="0"/>
              <a:t>分離點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dirty="0"/>
              <a:t>根據市場需求</a:t>
            </a:r>
            <a:r>
              <a:rPr lang="en-US" altLang="zh-TW" sz="1600" dirty="0"/>
              <a:t>MTO</a:t>
            </a:r>
            <a:r>
              <a:rPr lang="zh-TW" altLang="en-US" sz="1600" dirty="0"/>
              <a:t>生產</a:t>
            </a:r>
          </a:p>
          <a:p>
            <a:pPr marL="0" lvl="0" indent="0">
              <a:buClr>
                <a:schemeClr val="dk1"/>
              </a:buClr>
              <a:buNone/>
            </a:pPr>
            <a:endParaRPr lang="zh-TW" altLang="en-US" sz="1600" dirty="0"/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en-US" sz="1600" dirty="0"/>
              <a:t>分離點隨市場需求、目標市場移動</a:t>
            </a:r>
          </a:p>
          <a:p>
            <a:pPr marL="0" lvl="0" indent="0">
              <a:buClr>
                <a:schemeClr val="dk1"/>
              </a:buClr>
              <a:buNone/>
            </a:pPr>
            <a:endParaRPr lang="zh-TW" alt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延遲效益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6929718" cy="32667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執</a:t>
            </a:r>
            <a:r>
              <a:rPr lang="zh-TW" altLang="en-US" dirty="0"/>
              <a:t>行製造</a:t>
            </a:r>
            <a:r>
              <a:rPr lang="zh-TW" altLang="en-US" dirty="0" smtClean="0"/>
              <a:t>延遲效益為</a:t>
            </a:r>
            <a:r>
              <a:rPr lang="en-US" dirty="0" smtClean="0"/>
              <a:t>48,899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/>
              <a:t>)</a:t>
            </a:r>
            <a:r>
              <a:rPr lang="zh-TW" altLang="en-US" dirty="0"/>
              <a:t>，以</a:t>
            </a:r>
            <a:r>
              <a:rPr lang="zh-TW" altLang="en-US" dirty="0" smtClean="0"/>
              <a:t>該</a:t>
            </a:r>
            <a:r>
              <a:rPr lang="en-US" dirty="0" smtClean="0"/>
              <a:t>150</a:t>
            </a:r>
            <a:r>
              <a:rPr lang="zh-TW" altLang="en-US" dirty="0" smtClean="0"/>
              <a:t>噸</a:t>
            </a:r>
            <a:r>
              <a:rPr lang="zh-TW" altLang="en-US" dirty="0"/>
              <a:t>銅</a:t>
            </a:r>
            <a:r>
              <a:rPr lang="zh-TW" altLang="en-US" dirty="0" smtClean="0"/>
              <a:t>片毛</a:t>
            </a:r>
            <a:r>
              <a:rPr lang="zh-TW" altLang="en-US" dirty="0"/>
              <a:t>利為 </a:t>
            </a:r>
            <a:r>
              <a:rPr lang="en-US" dirty="0"/>
              <a:t>7.5</a:t>
            </a:r>
            <a:r>
              <a:rPr lang="zh-TW" altLang="en-US" dirty="0"/>
              <a:t>．</a:t>
            </a:r>
            <a:r>
              <a:rPr lang="en-US" dirty="0"/>
              <a:t>150,000 </a:t>
            </a:r>
            <a:r>
              <a:rPr lang="en-US" dirty="0" smtClean="0"/>
              <a:t>=1,125,000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/>
              <a:t>)</a:t>
            </a:r>
            <a:r>
              <a:rPr lang="zh-TW" altLang="en-US" dirty="0"/>
              <a:t>計算</a:t>
            </a:r>
            <a:r>
              <a:rPr lang="zh-TW" altLang="en-US" dirty="0" smtClean="0"/>
              <a:t>，提高</a:t>
            </a:r>
            <a:r>
              <a:rPr lang="zh-TW" altLang="en-US" dirty="0"/>
              <a:t>毛利率</a:t>
            </a:r>
            <a:r>
              <a:rPr lang="zh-TW" altLang="en-US" dirty="0" smtClean="0"/>
              <a:t>約</a:t>
            </a:r>
            <a:r>
              <a:rPr lang="en-US" dirty="0" smtClean="0"/>
              <a:t>4.35</a:t>
            </a:r>
            <a:r>
              <a:rPr lang="en-US" dirty="0"/>
              <a:t>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安全</a:t>
            </a:r>
            <a:r>
              <a:rPr lang="zh-TW" altLang="en-US" dirty="0"/>
              <a:t>存貨整合</a:t>
            </a:r>
            <a:r>
              <a:rPr lang="zh-TW" altLang="en-US" dirty="0" smtClean="0"/>
              <a:t>效益：</a:t>
            </a:r>
            <a:r>
              <a:rPr lang="en-US" dirty="0" smtClean="0"/>
              <a:t>A</a:t>
            </a:r>
            <a:r>
              <a:rPr lang="zh-TW" altLang="en-US" dirty="0"/>
              <a:t>、</a:t>
            </a:r>
            <a:r>
              <a:rPr lang="en-US" dirty="0"/>
              <a:t>B </a:t>
            </a:r>
            <a:r>
              <a:rPr lang="zh-TW" altLang="en-US" dirty="0" smtClean="0"/>
              <a:t>產品需求</a:t>
            </a:r>
            <a:r>
              <a:rPr lang="zh-TW" altLang="en-US" dirty="0"/>
              <a:t>相關係</a:t>
            </a:r>
            <a:r>
              <a:rPr lang="zh-TW" altLang="en-US" dirty="0" smtClean="0"/>
              <a:t>數</a:t>
            </a:r>
            <a:r>
              <a:rPr lang="en-US" dirty="0" smtClean="0"/>
              <a:t>=-0.976</a:t>
            </a:r>
          </a:p>
          <a:p>
            <a:r>
              <a:rPr lang="zh-TW" altLang="en-US" dirty="0" smtClean="0"/>
              <a:t>需求</a:t>
            </a:r>
            <a:r>
              <a:rPr lang="zh-TW" altLang="en-US" dirty="0"/>
              <a:t>呈負相關</a:t>
            </a:r>
            <a:r>
              <a:rPr lang="zh-TW" altLang="en-US" dirty="0" smtClean="0"/>
              <a:t>，具互補性</a:t>
            </a:r>
            <a:r>
              <a:rPr lang="zh-TW" altLang="en-US" dirty="0"/>
              <a:t>、</a:t>
            </a:r>
            <a:r>
              <a:rPr lang="zh-TW" altLang="en-US" dirty="0" smtClean="0"/>
              <a:t>適合共同化製程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存貨整合效益</a:t>
            </a:r>
            <a:r>
              <a:rPr lang="zh-TW" altLang="en-US" dirty="0"/>
              <a:t>可減少 </a:t>
            </a:r>
            <a:r>
              <a:rPr lang="en-US" dirty="0"/>
              <a:t>726(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r>
              <a:rPr lang="zh-TW" altLang="en-US" dirty="0" smtClean="0"/>
              <a:t>成本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半成品</a:t>
            </a:r>
            <a:r>
              <a:rPr lang="zh-TW" altLang="en-US" dirty="0"/>
              <a:t>滯留存貨成本</a:t>
            </a:r>
            <a:r>
              <a:rPr lang="zh-TW" altLang="en-US" dirty="0" smtClean="0"/>
              <a:t>增加</a:t>
            </a:r>
            <a:r>
              <a:rPr lang="en-US" dirty="0" smtClean="0"/>
              <a:t>24,000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/>
              <a:t>)</a:t>
            </a:r>
            <a:r>
              <a:rPr lang="zh-TW" altLang="en-US" dirty="0"/>
              <a:t>，</a:t>
            </a:r>
            <a:r>
              <a:rPr lang="zh-TW" altLang="en-US" dirty="0" smtClean="0"/>
              <a:t>但提高達</a:t>
            </a:r>
            <a:r>
              <a:rPr lang="zh-TW" altLang="en-US" dirty="0"/>
              <a:t>交</a:t>
            </a:r>
            <a:r>
              <a:rPr lang="zh-TW" altLang="en-US" dirty="0" smtClean="0"/>
              <a:t>率使缺貨</a:t>
            </a:r>
            <a:r>
              <a:rPr lang="zh-TW" altLang="en-US" dirty="0"/>
              <a:t>成本</a:t>
            </a:r>
            <a:r>
              <a:rPr lang="zh-TW" altLang="en-US" dirty="0" smtClean="0"/>
              <a:t>減少</a:t>
            </a:r>
            <a:r>
              <a:rPr lang="en-US" dirty="0" smtClean="0"/>
              <a:t>72,173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/>
              <a:t>)</a:t>
            </a:r>
            <a:r>
              <a:rPr lang="zh-TW" altLang="en-US" dirty="0"/>
              <a:t>。</a:t>
            </a:r>
            <a:endParaRPr lang="en-US" dirty="0"/>
          </a:p>
          <a:p>
            <a:r>
              <a:rPr lang="en-US" dirty="0" smtClean="0"/>
              <a:t>Lee </a:t>
            </a:r>
            <a:r>
              <a:rPr lang="en-US" dirty="0"/>
              <a:t>and </a:t>
            </a:r>
            <a:r>
              <a:rPr lang="en-US" dirty="0" smtClean="0"/>
              <a:t>Tang(1997)</a:t>
            </a:r>
            <a:r>
              <a:rPr lang="zh-TW" altLang="en-US" dirty="0" smtClean="0"/>
              <a:t>原模式製造延遲效益</a:t>
            </a:r>
            <a:endParaRPr lang="en-US" altLang="zh-TW" dirty="0" smtClean="0"/>
          </a:p>
          <a:p>
            <a:r>
              <a:rPr lang="en-US" i="1" dirty="0" smtClean="0"/>
              <a:t>Z</a:t>
            </a:r>
            <a:r>
              <a:rPr lang="en-US" i="1" dirty="0"/>
              <a:t>’</a:t>
            </a:r>
            <a:r>
              <a:rPr lang="en-US" dirty="0"/>
              <a:t>(2)</a:t>
            </a:r>
            <a:r>
              <a:rPr lang="zh-TW" altLang="en-US" dirty="0"/>
              <a:t>－</a:t>
            </a:r>
            <a:r>
              <a:rPr lang="en-US" i="1" dirty="0"/>
              <a:t>Z’</a:t>
            </a:r>
            <a:r>
              <a:rPr lang="en-US" dirty="0"/>
              <a:t>(0) = (881-1,607) = -</a:t>
            </a:r>
            <a:r>
              <a:rPr lang="en-US" dirty="0" smtClean="0"/>
              <a:t>726</a:t>
            </a:r>
            <a:r>
              <a:rPr lang="zh-TW" altLang="en-US" dirty="0" smtClean="0"/>
              <a:t>只有</a:t>
            </a:r>
            <a:r>
              <a:rPr lang="zh-TW" altLang="en-US" dirty="0"/>
              <a:t>安全存貨</a:t>
            </a:r>
            <a:r>
              <a:rPr lang="zh-TW" altLang="en-US" dirty="0" smtClean="0"/>
              <a:t>整合效益</a:t>
            </a:r>
            <a:endParaRPr lang="en-US" dirty="0"/>
          </a:p>
          <a:p>
            <a:r>
              <a:rPr lang="zh-TW" altLang="en-US" dirty="0" smtClean="0"/>
              <a:t>製造延遲主要效益：缺貨成本下降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代價</a:t>
            </a:r>
            <a:r>
              <a:rPr lang="zh-TW" altLang="en-US" dirty="0"/>
              <a:t>為延遲差異點半成品滯留存貨</a:t>
            </a:r>
            <a:r>
              <a:rPr lang="zh-TW" altLang="en-US" dirty="0" smtClean="0"/>
              <a:t>成本上升</a:t>
            </a:r>
            <a:endParaRPr lang="en-US" altLang="zh-TW" dirty="0" smtClean="0"/>
          </a:p>
          <a:p>
            <a:pPr lvl="1"/>
            <a:r>
              <a:rPr lang="en-US" dirty="0" smtClean="0"/>
              <a:t>Lee </a:t>
            </a:r>
            <a:r>
              <a:rPr lang="en-US" dirty="0"/>
              <a:t>and Tang (1997) </a:t>
            </a:r>
            <a:r>
              <a:rPr lang="zh-TW" altLang="en-US" dirty="0" smtClean="0"/>
              <a:t>原模式未</a:t>
            </a:r>
            <a:r>
              <a:rPr lang="zh-TW" altLang="en-US" dirty="0"/>
              <a:t>考慮此二項</a:t>
            </a:r>
            <a:r>
              <a:rPr lang="zh-TW" altLang="en-US" dirty="0" smtClean="0"/>
              <a:t>因素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97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0775"/>
            <a:ext cx="2633424" cy="85740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物流延</a:t>
            </a:r>
            <a:r>
              <a:rPr lang="zh-TW" altLang="en-US" sz="2400" dirty="0"/>
              <a:t>遲</a:t>
            </a:r>
            <a:r>
              <a:rPr lang="zh-TW" altLang="en-US" sz="2400" dirty="0" smtClean="0"/>
              <a:t>運用</a:t>
            </a:r>
            <a:endParaRPr lang="en-US" sz="2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90624" y="262679"/>
            <a:ext cx="5596200" cy="3981000"/>
          </a:xfrm>
        </p:spPr>
        <p:txBody>
          <a:bodyPr>
            <a:normAutofit/>
          </a:bodyPr>
          <a:lstStyle/>
          <a:p>
            <a:r>
              <a:rPr lang="zh-TW" altLang="en-US" sz="1400" dirty="0" smtClean="0"/>
              <a:t>生產銅捲、運輸至物</a:t>
            </a:r>
            <a:r>
              <a:rPr lang="zh-TW" altLang="en-US" sz="1400" dirty="0"/>
              <a:t>流</a:t>
            </a:r>
            <a:r>
              <a:rPr lang="zh-TW" altLang="en-US" sz="1400" dirty="0" smtClean="0"/>
              <a:t>中心（運費</a:t>
            </a:r>
            <a:r>
              <a:rPr lang="zh-TW" altLang="en-US" sz="1400" dirty="0"/>
              <a:t>視為投資成本 </a:t>
            </a:r>
            <a:r>
              <a:rPr lang="en-US" altLang="zh-TW" sz="1400" dirty="0" smtClean="0"/>
              <a:t>I</a:t>
            </a:r>
            <a:r>
              <a:rPr lang="en-US" sz="1400" dirty="0" smtClean="0"/>
              <a:t>1</a:t>
            </a:r>
            <a:r>
              <a:rPr lang="zh-TW" altLang="en-US" sz="1400" dirty="0" smtClean="0"/>
              <a:t>）</a:t>
            </a:r>
            <a:r>
              <a:rPr lang="zh-TW" altLang="en-US" sz="900" dirty="0" smtClean="0"/>
              <a:t>→</a:t>
            </a:r>
            <a:r>
              <a:rPr lang="zh-TW" altLang="en-US" sz="1400" dirty="0" smtClean="0"/>
              <a:t>「</a:t>
            </a:r>
            <a:r>
              <a:rPr lang="zh-TW" altLang="en-US" sz="1400" dirty="0"/>
              <a:t>製造運輸</a:t>
            </a:r>
            <a:r>
              <a:rPr lang="zh-TW" altLang="en-US" sz="1400" dirty="0" smtClean="0"/>
              <a:t>」</a:t>
            </a:r>
            <a:endParaRPr lang="en-US" altLang="zh-TW" sz="1400" dirty="0"/>
          </a:p>
          <a:p>
            <a:r>
              <a:rPr lang="zh-TW" altLang="en-US" sz="1400" dirty="0" smtClean="0"/>
              <a:t>「</a:t>
            </a:r>
            <a:r>
              <a:rPr lang="zh-TW" altLang="en-US" sz="1400" dirty="0"/>
              <a:t>分條與包裝</a:t>
            </a:r>
            <a:r>
              <a:rPr lang="zh-TW" altLang="en-US" sz="1400" dirty="0" smtClean="0"/>
              <a:t>」→「</a:t>
            </a:r>
            <a:r>
              <a:rPr lang="zh-TW" altLang="en-US" sz="1400" dirty="0"/>
              <a:t>分條」與「包裝</a:t>
            </a:r>
            <a:r>
              <a:rPr lang="zh-TW" altLang="en-US" sz="1400" dirty="0" smtClean="0"/>
              <a:t>」</a:t>
            </a:r>
            <a:endParaRPr lang="en-US" altLang="zh-TW" sz="1400" dirty="0" smtClean="0"/>
          </a:p>
          <a:p>
            <a:r>
              <a:rPr lang="zh-TW" altLang="en-US" sz="1400" dirty="0" smtClean="0"/>
              <a:t>「</a:t>
            </a:r>
            <a:r>
              <a:rPr lang="zh-TW" altLang="en-US" sz="1400" dirty="0"/>
              <a:t>分條」作業設置物流延遲差異</a:t>
            </a:r>
            <a:r>
              <a:rPr lang="zh-TW" altLang="en-US" sz="1400" dirty="0" smtClean="0"/>
              <a:t>點</a:t>
            </a:r>
            <a:endParaRPr lang="en-US" altLang="zh-TW" sz="1400" dirty="0" smtClean="0"/>
          </a:p>
          <a:p>
            <a:r>
              <a:rPr lang="zh-TW" altLang="en-US" sz="1400" dirty="0" smtClean="0"/>
              <a:t>原始</a:t>
            </a:r>
            <a:r>
              <a:rPr lang="zh-TW" altLang="en-US" sz="1400" dirty="0"/>
              <a:t>生產</a:t>
            </a:r>
            <a:r>
              <a:rPr lang="zh-TW" altLang="en-US" sz="1400" dirty="0" smtClean="0"/>
              <a:t>環境</a:t>
            </a:r>
            <a:r>
              <a:rPr lang="en-US" sz="1400" dirty="0" smtClean="0"/>
              <a:t>N</a:t>
            </a:r>
            <a:r>
              <a:rPr lang="zh-TW" altLang="en-US" sz="1400" dirty="0"/>
              <a:t>＝</a:t>
            </a:r>
            <a:r>
              <a:rPr lang="en-US" sz="1400" dirty="0"/>
              <a:t>3 </a:t>
            </a:r>
            <a:r>
              <a:rPr lang="zh-TW" altLang="en-US" sz="1400" dirty="0"/>
              <a:t>且 </a:t>
            </a:r>
            <a:r>
              <a:rPr lang="en-US" sz="1400" i="1" dirty="0"/>
              <a:t>k</a:t>
            </a:r>
            <a:r>
              <a:rPr lang="zh-TW" altLang="en-US" sz="1400" dirty="0"/>
              <a:t>＝</a:t>
            </a:r>
            <a:r>
              <a:rPr lang="en-US" sz="1400" dirty="0"/>
              <a:t>0</a:t>
            </a:r>
            <a:r>
              <a:rPr lang="zh-TW" altLang="en-US" sz="1400" dirty="0"/>
              <a:t>，實施物流延遲</a:t>
            </a:r>
            <a:r>
              <a:rPr lang="zh-TW" altLang="en-US" sz="1400" dirty="0" smtClean="0"/>
              <a:t>後</a:t>
            </a:r>
            <a:r>
              <a:rPr lang="en-US" sz="1400" i="1" dirty="0" smtClean="0"/>
              <a:t>k</a:t>
            </a:r>
            <a:r>
              <a:rPr lang="zh-TW" altLang="en-US" sz="1400" dirty="0"/>
              <a:t>＝</a:t>
            </a:r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41051"/>
              </p:ext>
            </p:extLst>
          </p:nvPr>
        </p:nvGraphicFramePr>
        <p:xfrm>
          <a:off x="1182241" y="1893198"/>
          <a:ext cx="6912912" cy="3037840"/>
        </p:xfrm>
        <a:graphic>
          <a:graphicData uri="http://schemas.openxmlformats.org/drawingml/2006/table">
            <a:tbl>
              <a:tblPr firstRow="1" bandRow="1">
                <a:tableStyleId>{40254945-072A-4FBB-B5BE-EC8BF84F008B}</a:tableStyleId>
              </a:tblPr>
              <a:tblGrid>
                <a:gridCol w="1928309"/>
                <a:gridCol w="2362198"/>
                <a:gridCol w="2622405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spc="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成本相關變數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實施物流延遲之前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(</a:t>
                      </a:r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k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＝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0)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spc="-1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實施物流延遲後</a:t>
                      </a:r>
                      <a:r>
                        <a:rPr lang="en-US" sz="1400" spc="-3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(</a:t>
                      </a:r>
                      <a:r>
                        <a:rPr lang="en-US" sz="1400" i="1" spc="-3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k</a:t>
                      </a:r>
                      <a:r>
                        <a:rPr lang="zh-TW" altLang="en-US" sz="1400" spc="-3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＝</a:t>
                      </a:r>
                      <a:r>
                        <a:rPr lang="en-US" sz="1400" spc="-3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1)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spc="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單位處理成本 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1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p</a:t>
                      </a:r>
                      <a:r>
                        <a:rPr kumimoji="0" lang="en-US" sz="1400" b="0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1</a:t>
                      </a:r>
                      <a:r>
                        <a:rPr kumimoji="0" lang="en-US" sz="1400" b="0" i="0" u="none" strike="noStrike" kern="0" cap="none" spc="-4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r>
                        <a:rPr kumimoji="0" lang="zh-TW" altLang="en-US" sz="1400" b="0" i="0" u="none" strike="noStrike" kern="0" cap="none" spc="4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、 </a:t>
                      </a:r>
                      <a:r>
                        <a:rPr kumimoji="0" lang="en-US" sz="1400" b="0" i="1" u="none" strike="noStrike" kern="0" cap="none" spc="3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p</a:t>
                      </a:r>
                      <a:r>
                        <a:rPr kumimoji="0" lang="en-US" sz="1400" b="0" i="0" u="none" strike="noStrike" kern="0" cap="none" spc="3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2</a:t>
                      </a:r>
                      <a:r>
                        <a:rPr kumimoji="0" lang="en-US" sz="1400" b="0" i="0" u="none" strike="noStrike" kern="0" cap="none" spc="4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r>
                        <a:rPr kumimoji="0" lang="zh-TW" altLang="en-US" sz="1400" b="0" i="0" u="none" strike="noStrike" kern="0" cap="none" spc="4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與 </a:t>
                      </a:r>
                      <a:r>
                        <a:rPr kumimoji="0" lang="en-US" sz="1400" b="0" i="1" u="none" strike="noStrike" kern="0" cap="none" spc="2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p</a:t>
                      </a:r>
                      <a:r>
                        <a:rPr kumimoji="0" lang="en-US" sz="1400" b="0" i="0" u="none" strike="noStrike" kern="0" cap="none" spc="2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3</a:t>
                      </a:r>
                      <a:r>
                        <a:rPr kumimoji="0" lang="en-US" sz="1400" b="0" i="0" u="none" strike="noStrike" kern="0" cap="none" spc="-3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spc="-1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因委外減少</a:t>
                      </a:r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a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1</a:t>
                      </a:r>
                      <a:r>
                        <a:rPr lang="en-US" sz="1400" spc="-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</a:p>
                    <a:p>
                      <a:r>
                        <a:rPr lang="zh-TW" altLang="en-US" sz="1400" spc="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增加分條外包費用</a:t>
                      </a:r>
                      <a:r>
                        <a:rPr lang="en-US" sz="1400" i="1" spc="2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a</a:t>
                      </a:r>
                      <a:r>
                        <a:rPr lang="en-US" sz="1400" spc="2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2</a:t>
                      </a:r>
                      <a:r>
                        <a:rPr lang="en-US" sz="1400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單位存貨持</a:t>
                      </a:r>
                      <a:r>
                        <a:rPr lang="zh-TW" altLang="en-US" sz="1400" spc="4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有成本</a:t>
                      </a:r>
                      <a:endParaRPr lang="en-US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1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h</a:t>
                      </a:r>
                      <a:r>
                        <a:rPr kumimoji="0" lang="en-US" sz="14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1</a:t>
                      </a:r>
                      <a:r>
                        <a:rPr kumimoji="0" lang="en-US" sz="1400" b="0" i="0" u="none" strike="noStrike" kern="0" cap="none" spc="-6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r>
                        <a:rPr kumimoji="0" lang="zh-TW" altLang="en-US" sz="1400" b="0" i="0" u="none" strike="noStrike" kern="0" cap="none" spc="13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、</a:t>
                      </a:r>
                      <a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h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2</a:t>
                      </a:r>
                      <a:r>
                        <a:rPr kumimoji="0" lang="en-US" sz="14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r>
                        <a:rPr kumimoji="0" lang="zh-TW" altLang="en-US" sz="1400" b="0" i="0" u="none" strike="noStrike" kern="0" cap="none" spc="14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與</a:t>
                      </a:r>
                      <a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h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3</a:t>
                      </a:r>
                      <a:r>
                        <a:rPr kumimoji="0" lang="en-US" sz="1400" b="0" i="0" u="none" strike="noStrike" kern="0" cap="none" spc="-95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spc="-2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由外包商負擔，</a:t>
                      </a:r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h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2</a:t>
                      </a:r>
                      <a:r>
                        <a:rPr lang="zh-TW" altLang="en-US" sz="1400" spc="14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與</a:t>
                      </a:r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h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3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各</a:t>
                      </a:r>
                      <a:r>
                        <a:rPr lang="zh-TW" altLang="en-US" sz="1400" spc="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別減少</a:t>
                      </a:r>
                      <a:r>
                        <a:rPr lang="en-US" sz="1400" i="1" spc="3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b</a:t>
                      </a:r>
                      <a:r>
                        <a:rPr lang="en-US" sz="1400" spc="3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2</a:t>
                      </a:r>
                      <a:r>
                        <a:rPr lang="zh-TW" altLang="en-US" sz="1400" spc="-1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與</a:t>
                      </a:r>
                      <a:r>
                        <a:rPr lang="en-US" sz="1400" i="1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b</a:t>
                      </a:r>
                      <a:r>
                        <a:rPr lang="en-US" sz="1400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3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處理費用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前置時間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1</a:t>
                      </a:r>
                      <a:r>
                        <a:rPr kumimoji="0" lang="en-US" sz="1400" b="0" i="0" u="none" strike="noStrike" kern="0" cap="none" spc="-8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r>
                        <a:rPr kumimoji="0" lang="zh-TW" altLang="en-US" sz="1400" b="0" i="0" u="none" strike="noStrike" kern="0" cap="none" spc="11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、</a:t>
                      </a:r>
                      <a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2</a:t>
                      </a:r>
                      <a:r>
                        <a:rPr kumimoji="0" lang="en-US" sz="14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r>
                        <a:rPr kumimoji="0" lang="zh-TW" altLang="en-US" sz="1400" b="0" i="0" u="none" strike="noStrike" kern="0" cap="none" spc="14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與</a:t>
                      </a:r>
                      <a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3</a:t>
                      </a:r>
                      <a:r>
                        <a:rPr kumimoji="0" lang="en-US" sz="1400" b="0" i="0" u="none" strike="noStrike" kern="0" cap="none" spc="-7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  <a:sym typeface="Nunito Sans"/>
                        </a:rPr>
                        <a:t> 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spc="1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分條減少</a:t>
                      </a:r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g</a:t>
                      </a:r>
                      <a:r>
                        <a:rPr lang="en-US" sz="1400" i="1" spc="-1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2</a:t>
                      </a:r>
                      <a:r>
                        <a:rPr lang="en-US" sz="1400" spc="-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、包</a:t>
                      </a:r>
                      <a:r>
                        <a:rPr lang="zh-TW" altLang="en-US" sz="1400" spc="2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裝減少</a:t>
                      </a:r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g</a:t>
                      </a:r>
                      <a:r>
                        <a:rPr lang="en-US" sz="1400" i="1" spc="-16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3</a:t>
                      </a:r>
                      <a:r>
                        <a:rPr lang="en-US" sz="1400" spc="-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spc="-1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缺貨成本 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S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(0)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S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(1)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平均廠房滯留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spc="-1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等待分條</a:t>
                      </a:r>
                      <a:r>
                        <a:rPr lang="en-US" sz="1400" i="1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d</a:t>
                      </a:r>
                      <a:r>
                        <a:rPr lang="en-US" sz="1400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2</a:t>
                      </a:r>
                      <a:r>
                        <a:rPr lang="en-US" sz="1400" spc="-11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(0</a:t>
                      </a:r>
                      <a:r>
                        <a:rPr lang="en-US" sz="1400" spc="-4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) </a:t>
                      </a:r>
                      <a:r>
                        <a:rPr lang="en-US" sz="1400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=18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spc="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完成品在外包商停留 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10</a:t>
                      </a:r>
                      <a:r>
                        <a:rPr lang="en-US" sz="1400" spc="12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zh-TW" altLang="en-US" sz="1400" spc="2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天，</a:t>
                      </a:r>
                      <a:r>
                        <a:rPr lang="en-US" sz="1400" i="1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d</a:t>
                      </a:r>
                      <a:r>
                        <a:rPr lang="en-US" sz="1400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2</a:t>
                      </a:r>
                      <a:r>
                        <a:rPr lang="en-US" sz="1400" spc="-11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en-US" sz="1400" spc="-5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(1</a:t>
                      </a:r>
                      <a:r>
                        <a:rPr lang="en-US" sz="1400" spc="-8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) </a:t>
                      </a:r>
                      <a:r>
                        <a:rPr 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=10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平均包裝滯留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spc="-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等待包裝</a:t>
                      </a:r>
                      <a:r>
                        <a:rPr lang="en-US" sz="1400" i="1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d</a:t>
                      </a:r>
                      <a:r>
                        <a:rPr lang="en-US" sz="1400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3(0</a:t>
                      </a:r>
                      <a:r>
                        <a:rPr lang="en-US" sz="1400" spc="-6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) </a:t>
                      </a:r>
                      <a:r>
                        <a:rPr lang="en-US" sz="1400" spc="-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=3</a:t>
                      </a:r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2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98601"/>
            <a:ext cx="6408300" cy="8574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實施前後訂單</a:t>
            </a:r>
            <a:endParaRPr 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199" y="1256001"/>
            <a:ext cx="6408300" cy="3266700"/>
          </a:xfrm>
        </p:spPr>
        <p:txBody>
          <a:bodyPr>
            <a:noAutofit/>
          </a:bodyPr>
          <a:lstStyle/>
          <a:p>
            <a:r>
              <a:rPr lang="zh-TW" altLang="en-US" sz="1400" dirty="0" smtClean="0"/>
              <a:t>未</a:t>
            </a:r>
            <a:r>
              <a:rPr lang="zh-TW" altLang="en-US" sz="1400" dirty="0"/>
              <a:t>實施物流延遲前一個月，該兩家</a:t>
            </a:r>
            <a:r>
              <a:rPr lang="zh-TW" altLang="en-US" sz="1400" dirty="0" smtClean="0"/>
              <a:t>客戶訂單</a:t>
            </a:r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r>
              <a:rPr lang="zh-TW" altLang="en-US" sz="1400" dirty="0"/>
              <a:t>實施物流延遲策略</a:t>
            </a:r>
            <a:r>
              <a:rPr lang="zh-TW" altLang="en-US" sz="1400" dirty="0" smtClean="0"/>
              <a:t>後</a:t>
            </a:r>
            <a:r>
              <a:rPr lang="en-US" sz="1400" i="1" dirty="0" smtClean="0"/>
              <a:t>d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(1</a:t>
            </a:r>
            <a:r>
              <a:rPr lang="en-US" sz="1400" dirty="0"/>
              <a:t>) = </a:t>
            </a:r>
            <a:r>
              <a:rPr lang="en-US" sz="1400" i="1" dirty="0"/>
              <a:t>d</a:t>
            </a:r>
            <a:r>
              <a:rPr lang="en-US" sz="1400" baseline="-25000" dirty="0"/>
              <a:t>2</a:t>
            </a:r>
            <a:r>
              <a:rPr lang="en-US" sz="1400" dirty="0"/>
              <a:t>(1</a:t>
            </a:r>
            <a:r>
              <a:rPr lang="en-US" sz="1400" dirty="0" smtClean="0"/>
              <a:t>)= </a:t>
            </a:r>
            <a:r>
              <a:rPr lang="en-US" sz="1400" dirty="0"/>
              <a:t>0，平均達交率</a:t>
            </a:r>
            <a:r>
              <a:rPr lang="en-US" sz="1400" i="1" dirty="0"/>
              <a:t>f</a:t>
            </a:r>
            <a:r>
              <a:rPr lang="en-US" sz="1400" dirty="0"/>
              <a:t>(1) = 100% </a:t>
            </a:r>
            <a:endParaRPr lang="en-US" altLang="zh-TW" sz="1400" dirty="0" smtClean="0"/>
          </a:p>
          <a:p>
            <a:r>
              <a:rPr lang="en-US" sz="1400" i="1" dirty="0"/>
              <a:t>S</a:t>
            </a:r>
            <a:r>
              <a:rPr lang="en-US" sz="1400" dirty="0"/>
              <a:t>(0)= 7.5．7%/365．(14.355+6,438)．</a:t>
            </a:r>
            <a:r>
              <a:rPr lang="en-US" sz="1400" dirty="0" smtClean="0"/>
              <a:t>5+</a:t>
            </a:r>
            <a:r>
              <a:rPr lang="zh-TW" altLang="en-US" sz="1400" dirty="0" smtClean="0"/>
              <a:t> </a:t>
            </a:r>
            <a:r>
              <a:rPr lang="en-US" sz="1400" dirty="0" smtClean="0"/>
              <a:t>81.5．0.3%．14.355．5+91．0.25</a:t>
            </a:r>
            <a:r>
              <a:rPr lang="en-US" sz="1400" dirty="0"/>
              <a:t>%．</a:t>
            </a:r>
            <a:r>
              <a:rPr lang="en-US" sz="1400" dirty="0" smtClean="0"/>
              <a:t>6,438．5=150+17,549+7,323=25,022</a:t>
            </a:r>
            <a:r>
              <a:rPr lang="en-US" sz="1400" dirty="0"/>
              <a:t>(元</a:t>
            </a:r>
            <a:r>
              <a:rPr lang="en-US" sz="1400" dirty="0" smtClean="0"/>
              <a:t>)</a:t>
            </a:r>
            <a:r>
              <a:rPr lang="zh-TW" altLang="en-US" sz="1400" dirty="0" smtClean="0"/>
              <a:t>，</a:t>
            </a:r>
            <a:r>
              <a:rPr lang="en-US" sz="1400" i="1" dirty="0" smtClean="0"/>
              <a:t>S</a:t>
            </a:r>
            <a:r>
              <a:rPr lang="en-US" sz="1400" dirty="0" smtClean="0"/>
              <a:t>(1</a:t>
            </a:r>
            <a:r>
              <a:rPr lang="en-US" sz="1400" dirty="0"/>
              <a:t>)=0(元)。</a:t>
            </a:r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endParaRPr lang="en-US" altLang="zh-TW" sz="1400" dirty="0" smtClean="0"/>
          </a:p>
          <a:p>
            <a:endParaRPr lang="en-US" altLang="zh-TW" sz="1400" dirty="0">
              <a:latin typeface="Noto Sans CJK JP Regular"/>
              <a:cs typeface="Noto Sans CJK JP Regular"/>
            </a:endParaRPr>
          </a:p>
          <a:p>
            <a:endParaRPr lang="en-US" altLang="zh-TW" sz="1400" dirty="0" smtClean="0">
              <a:latin typeface="Noto Sans CJK JP Regular"/>
              <a:cs typeface="Noto Sans CJK JP Regular"/>
            </a:endParaRPr>
          </a:p>
          <a:p>
            <a:endParaRPr lang="en-US" altLang="zh-TW" sz="1400" dirty="0">
              <a:latin typeface="Noto Sans CJK JP Regular"/>
              <a:cs typeface="Noto Sans CJK JP Regular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86669"/>
              </p:ext>
            </p:extLst>
          </p:nvPr>
        </p:nvGraphicFramePr>
        <p:xfrm>
          <a:off x="4518280" y="1551837"/>
          <a:ext cx="4407569" cy="2357120"/>
        </p:xfrm>
        <a:graphic>
          <a:graphicData uri="http://schemas.openxmlformats.org/drawingml/2006/table">
            <a:tbl>
              <a:tblPr firstRow="1" bandRow="1">
                <a:tableStyleId>{40254945-072A-4FBB-B5BE-EC8BF84F008B}</a:tableStyleId>
              </a:tblPr>
              <a:tblGrid>
                <a:gridCol w="1892969"/>
                <a:gridCol w="1383631"/>
                <a:gridCol w="113096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類產品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類產品 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售價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81.5</a:t>
                      </a:r>
                      <a:r>
                        <a:rPr lang="en-US" spc="20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/kg</a:t>
                      </a:r>
                      <a:r>
                        <a:rPr lang="en-US" spc="21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91</a:t>
                      </a:r>
                      <a:r>
                        <a:rPr lang="en-US" spc="1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/kg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延遲交貨每日罰款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pc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-4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81.5</a:t>
                      </a:r>
                      <a:r>
                        <a:rPr lang="zh-TW" altLang="en-US" spc="-4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．</a:t>
                      </a:r>
                      <a:r>
                        <a:rPr lang="en-US" spc="-4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0.3%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91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．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0.25%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延遲出貨（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天）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 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14.355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6.438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q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(0)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14,355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6,438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r>
                        <a:rPr lang="en-US" baseline="-25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(0)=</a:t>
                      </a:r>
                      <a:r>
                        <a:rPr lang="en-US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r>
                        <a:rPr lang="en-US" baseline="-25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(0)=5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pc="1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平均達交率</a:t>
                      </a:r>
                      <a:r>
                        <a:rPr lang="en-US" i="1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f</a:t>
                      </a:r>
                      <a:r>
                        <a:rPr lang="en-US" spc="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(0</a:t>
                      </a:r>
                      <a:r>
                        <a:rPr lang="en-US" spc="-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) 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=</a:t>
                      </a:r>
                      <a:r>
                        <a:rPr lang="en-US" spc="-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65.3</a:t>
                      </a:r>
                      <a:r>
                        <a:rPr lang="en-US" spc="-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% </a:t>
                      </a:r>
                    </a:p>
                    <a:p>
                      <a:r>
                        <a:rPr lang="zh-TW" altLang="en-US" spc="-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利潤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7.5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/kg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，</a:t>
                      </a:r>
                      <a:r>
                        <a:rPr lang="en-US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pf</a:t>
                      </a:r>
                      <a:r>
                        <a:rPr lang="en-US" baseline="-25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1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= </a:t>
                      </a:r>
                      <a:r>
                        <a:rPr lang="en-US" i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pf</a:t>
                      </a:r>
                      <a:r>
                        <a:rPr lang="en-US" baseline="-25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2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 = 7.5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．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Noto Sans CJK JP Regular"/>
                        </a:rPr>
                        <a:t>7%/365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0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5835" y="35139"/>
            <a:ext cx="3325906" cy="85740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各作業程序前置時間</a:t>
            </a:r>
            <a:endParaRPr 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5835" y="830292"/>
            <a:ext cx="8256494" cy="32667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FC </a:t>
            </a:r>
            <a:r>
              <a:rPr lang="en-US" sz="1800" dirty="0" err="1" smtClean="0"/>
              <a:t>公司基本生產資料</a:t>
            </a:r>
            <a:r>
              <a:rPr lang="en-US" sz="1800" dirty="0" smtClean="0"/>
              <a:t>： </a:t>
            </a:r>
            <a:r>
              <a:rPr lang="en-US" sz="1800" i="1" dirty="0"/>
              <a:t>n</a:t>
            </a:r>
            <a:r>
              <a:rPr lang="en-US" sz="1800" dirty="0"/>
              <a:t>1 =16 天、</a:t>
            </a:r>
            <a:r>
              <a:rPr lang="en-US" sz="1800" i="1" dirty="0"/>
              <a:t>n</a:t>
            </a:r>
            <a:r>
              <a:rPr lang="en-US" sz="1800" dirty="0"/>
              <a:t>2 =3 天、</a:t>
            </a:r>
            <a:r>
              <a:rPr lang="en-US" sz="1800" i="1" dirty="0"/>
              <a:t>n</a:t>
            </a:r>
            <a:r>
              <a:rPr lang="en-US" sz="1800" dirty="0"/>
              <a:t>3 =</a:t>
            </a:r>
            <a:r>
              <a:rPr lang="en-US" sz="1800" dirty="0" smtClean="0"/>
              <a:t>2</a:t>
            </a:r>
            <a:r>
              <a:rPr lang="zh-TW" altLang="en-US" sz="1800" dirty="0" smtClean="0"/>
              <a:t>天。</a:t>
            </a:r>
            <a:endParaRPr lang="en-US" altLang="zh-TW" sz="1800" dirty="0" smtClean="0"/>
          </a:p>
          <a:p>
            <a:r>
              <a:rPr lang="zh-TW" altLang="en-US" sz="1800" dirty="0" smtClean="0"/>
              <a:t>實施物</a:t>
            </a:r>
            <a:r>
              <a:rPr lang="zh-TW" altLang="en-US" sz="1800" dirty="0"/>
              <a:t>流延遲策</a:t>
            </a:r>
            <a:r>
              <a:rPr lang="zh-TW" altLang="en-US" sz="1800" dirty="0" smtClean="0"/>
              <a:t>略：減少</a:t>
            </a:r>
            <a:r>
              <a:rPr lang="zh-TW" altLang="en-US" sz="1800" dirty="0"/>
              <a:t>分條作業</a:t>
            </a:r>
            <a:r>
              <a:rPr lang="zh-TW" altLang="en-US" sz="1800" dirty="0" smtClean="0"/>
              <a:t>時間</a:t>
            </a:r>
            <a:r>
              <a:rPr lang="en-US" sz="1800" dirty="0" smtClean="0"/>
              <a:t>2</a:t>
            </a:r>
            <a:r>
              <a:rPr lang="zh-TW" altLang="en-US" sz="1800" dirty="0" smtClean="0"/>
              <a:t>天、包裝</a:t>
            </a:r>
            <a:r>
              <a:rPr lang="zh-TW" altLang="en-US" sz="1800" dirty="0"/>
              <a:t>作業</a:t>
            </a:r>
            <a:r>
              <a:rPr lang="zh-TW" altLang="en-US" sz="1800" dirty="0" smtClean="0"/>
              <a:t>時間</a:t>
            </a:r>
            <a:r>
              <a:rPr lang="en-US" sz="1800" dirty="0" smtClean="0"/>
              <a:t>1</a:t>
            </a:r>
            <a:r>
              <a:rPr lang="zh-TW" altLang="en-US" sz="1800" dirty="0" smtClean="0"/>
              <a:t>天。運輸額外費用</a:t>
            </a:r>
            <a:r>
              <a:rPr lang="en-US" sz="1800" dirty="0" smtClean="0"/>
              <a:t>60,000×0.102=6,120</a:t>
            </a:r>
            <a:r>
              <a:rPr lang="en-US" sz="1800" dirty="0"/>
              <a:t>(</a:t>
            </a:r>
            <a:r>
              <a:rPr lang="zh-TW" altLang="en-US" sz="1800" dirty="0"/>
              <a:t>元</a:t>
            </a:r>
            <a:r>
              <a:rPr lang="en-US" sz="1800" dirty="0"/>
              <a:t>)</a:t>
            </a:r>
            <a:r>
              <a:rPr lang="zh-TW" altLang="en-US" sz="1800" dirty="0" smtClean="0"/>
              <a:t>，</a:t>
            </a:r>
            <a:r>
              <a:rPr lang="en-US" sz="1800" dirty="0" smtClean="0"/>
              <a:t>0.102</a:t>
            </a:r>
            <a:r>
              <a:rPr lang="en-US" sz="1800" dirty="0"/>
              <a:t>(</a:t>
            </a:r>
            <a:r>
              <a:rPr lang="zh-TW" altLang="en-US" sz="1800" dirty="0"/>
              <a:t>元</a:t>
            </a:r>
            <a:r>
              <a:rPr lang="en-US" sz="1800" dirty="0"/>
              <a:t>/kg)</a:t>
            </a:r>
            <a:r>
              <a:rPr lang="zh-TW" altLang="en-US" sz="1800" dirty="0" smtClean="0"/>
              <a:t>為廠房</a:t>
            </a:r>
            <a:r>
              <a:rPr lang="zh-TW" altLang="en-US" sz="1800" dirty="0"/>
              <a:t>至 </a:t>
            </a:r>
            <a:r>
              <a:rPr lang="en-US" sz="1800" dirty="0"/>
              <a:t>LS </a:t>
            </a:r>
            <a:r>
              <a:rPr lang="zh-TW" altLang="en-US" sz="1800" dirty="0"/>
              <a:t>公司物流中心單位重</a:t>
            </a:r>
            <a:r>
              <a:rPr lang="zh-TW" altLang="en-US" sz="1800" dirty="0" smtClean="0"/>
              <a:t>量運費</a:t>
            </a:r>
            <a:r>
              <a:rPr lang="zh-TW" altLang="en-US" sz="1800" dirty="0"/>
              <a:t>。</a:t>
            </a:r>
            <a:endParaRPr lang="en-US" sz="1800" dirty="0"/>
          </a:p>
          <a:p>
            <a:r>
              <a:rPr lang="zh-TW" altLang="en-US" sz="1800" dirty="0" smtClean="0"/>
              <a:t>將實施物流延遲前與後之數值代入實施物流延遲後效益計算式</a:t>
            </a:r>
            <a:endParaRPr lang="en-US" altLang="zh-TW" sz="1800" dirty="0" smtClean="0"/>
          </a:p>
          <a:p>
            <a:endParaRPr 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l="16315" t="35088" r="39146" b="32398"/>
          <a:stretch/>
        </p:blipFill>
        <p:spPr>
          <a:xfrm>
            <a:off x="4338918" y="2557767"/>
            <a:ext cx="4097186" cy="25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物流延遲相關數據表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778" t="24327" r="3778" b="18830"/>
          <a:stretch/>
        </p:blipFill>
        <p:spPr>
          <a:xfrm>
            <a:off x="1679795" y="1504950"/>
            <a:ext cx="5943600" cy="2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執行效益分析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/>
              <a:t>執行物流</a:t>
            </a:r>
            <a:r>
              <a:rPr lang="zh-TW" altLang="en-US" dirty="0" smtClean="0"/>
              <a:t>延遲效益</a:t>
            </a:r>
            <a:r>
              <a:rPr lang="en-US" dirty="0" smtClean="0"/>
              <a:t>24,099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dirty="0" smtClean="0"/>
              <a:t>60</a:t>
            </a:r>
            <a:r>
              <a:rPr lang="zh-TW" altLang="en-US" dirty="0" smtClean="0"/>
              <a:t>噸</a:t>
            </a:r>
            <a:r>
              <a:rPr lang="zh-TW" altLang="en-US" dirty="0"/>
              <a:t>銅</a:t>
            </a:r>
            <a:r>
              <a:rPr lang="zh-TW" altLang="en-US" dirty="0" smtClean="0"/>
              <a:t>片淨利</a:t>
            </a:r>
            <a:r>
              <a:rPr lang="en-US" dirty="0" smtClean="0"/>
              <a:t>7.5</a:t>
            </a:r>
            <a:r>
              <a:rPr lang="zh-TW" altLang="en-US" dirty="0"/>
              <a:t>．</a:t>
            </a:r>
            <a:r>
              <a:rPr lang="en-US" dirty="0"/>
              <a:t>60,000  </a:t>
            </a:r>
            <a:r>
              <a:rPr lang="en-US" dirty="0" smtClean="0"/>
              <a:t>=450,000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/>
              <a:t>)</a:t>
            </a:r>
            <a:r>
              <a:rPr lang="zh-TW" altLang="en-US" dirty="0" smtClean="0"/>
              <a:t>，提高約 </a:t>
            </a:r>
            <a:r>
              <a:rPr lang="en-US" dirty="0"/>
              <a:t>5.36</a:t>
            </a:r>
            <a:r>
              <a:rPr lang="en-US" dirty="0" smtClean="0"/>
              <a:t>%</a:t>
            </a:r>
            <a:endParaRPr lang="en-US" dirty="0"/>
          </a:p>
          <a:p>
            <a:r>
              <a:rPr lang="zh-TW" altLang="en-US" dirty="0" smtClean="0"/>
              <a:t>運輸</a:t>
            </a:r>
            <a:r>
              <a:rPr lang="zh-TW" altLang="en-US" dirty="0"/>
              <a:t>費用 </a:t>
            </a:r>
            <a:r>
              <a:rPr lang="en-US" dirty="0"/>
              <a:t>6,120(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endParaRPr lang="en-US" dirty="0"/>
          </a:p>
          <a:p>
            <a:r>
              <a:rPr lang="zh-TW" altLang="en-US" dirty="0" smtClean="0"/>
              <a:t>分</a:t>
            </a:r>
            <a:r>
              <a:rPr lang="zh-TW" altLang="en-US" dirty="0"/>
              <a:t>條與</a:t>
            </a:r>
            <a:r>
              <a:rPr lang="zh-TW" altLang="en-US" dirty="0" smtClean="0"/>
              <a:t>包裝加工</a:t>
            </a:r>
            <a:r>
              <a:rPr lang="zh-TW" altLang="en-US" dirty="0"/>
              <a:t>費用</a:t>
            </a:r>
            <a:r>
              <a:rPr lang="en-US" dirty="0"/>
              <a:t>(</a:t>
            </a:r>
            <a:r>
              <a:rPr lang="zh-TW" altLang="en-US" dirty="0"/>
              <a:t>外包費用</a:t>
            </a:r>
            <a:r>
              <a:rPr lang="en-US" dirty="0"/>
              <a:t>-</a:t>
            </a:r>
            <a:r>
              <a:rPr lang="zh-TW" altLang="en-US" dirty="0"/>
              <a:t>內製的費用</a:t>
            </a:r>
            <a:r>
              <a:rPr lang="en-US" dirty="0"/>
              <a:t>)24,000(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endParaRPr lang="en-US" dirty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製品存貨成本降</a:t>
            </a:r>
            <a:r>
              <a:rPr lang="zh-TW" altLang="en-US" dirty="0" smtClean="0"/>
              <a:t>低</a:t>
            </a:r>
            <a:r>
              <a:rPr lang="en-US" dirty="0" smtClean="0"/>
              <a:t>5,520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endParaRPr lang="en-US" dirty="0"/>
          </a:p>
          <a:p>
            <a:r>
              <a:rPr lang="zh-TW" altLang="en-US" dirty="0" smtClean="0"/>
              <a:t>循環</a:t>
            </a:r>
            <a:r>
              <a:rPr lang="zh-TW" altLang="en-US" dirty="0"/>
              <a:t>存貨成本降低</a:t>
            </a:r>
            <a:r>
              <a:rPr lang="en-US" dirty="0"/>
              <a:t>  780(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endParaRPr lang="en-US" dirty="0"/>
          </a:p>
          <a:p>
            <a:r>
              <a:rPr lang="zh-TW" altLang="en-US" dirty="0" smtClean="0"/>
              <a:t>安全</a:t>
            </a:r>
            <a:r>
              <a:rPr lang="zh-TW" altLang="en-US" dirty="0"/>
              <a:t>存貨成本降低</a:t>
            </a:r>
            <a:r>
              <a:rPr lang="en-US" dirty="0"/>
              <a:t>  577(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endParaRPr lang="en-US" dirty="0"/>
          </a:p>
          <a:p>
            <a:r>
              <a:rPr lang="zh-TW" altLang="en-US" dirty="0" smtClean="0"/>
              <a:t>半成品</a:t>
            </a:r>
            <a:r>
              <a:rPr lang="zh-TW" altLang="en-US" dirty="0"/>
              <a:t>滯留存貨成本降</a:t>
            </a:r>
            <a:r>
              <a:rPr lang="zh-TW" altLang="en-US" dirty="0" smtClean="0"/>
              <a:t>低</a:t>
            </a:r>
            <a:r>
              <a:rPr lang="en-US" dirty="0" smtClean="0"/>
              <a:t>22,320</a:t>
            </a:r>
            <a:r>
              <a:rPr lang="en-US" dirty="0"/>
              <a:t>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</a:p>
          <a:p>
            <a:r>
              <a:rPr lang="zh-TW" altLang="en-US" dirty="0" smtClean="0"/>
              <a:t>減少罰款</a:t>
            </a:r>
            <a:r>
              <a:rPr lang="zh-TW" altLang="en-US" dirty="0"/>
              <a:t>金額 </a:t>
            </a:r>
            <a:r>
              <a:rPr lang="en-US" dirty="0"/>
              <a:t>25,022(</a:t>
            </a:r>
            <a:r>
              <a:rPr lang="zh-TW" altLang="en-US" dirty="0"/>
              <a:t>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620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研究結論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364072" cy="32667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Lee </a:t>
            </a:r>
            <a:r>
              <a:rPr lang="en-US" sz="2000" dirty="0"/>
              <a:t>and Tang(1997)</a:t>
            </a:r>
            <a:r>
              <a:rPr lang="en-US" sz="2000" dirty="0" err="1" smtClean="0"/>
              <a:t>原來模式</a:t>
            </a:r>
            <a:endParaRPr lang="en-US" sz="2000" dirty="0" err="1"/>
          </a:p>
          <a:p>
            <a:r>
              <a:rPr lang="en-US" sz="2000" dirty="0" err="1" smtClean="0"/>
              <a:t>物流延遲效益</a:t>
            </a:r>
            <a:r>
              <a:rPr lang="en-US" sz="2000" i="1" dirty="0" err="1" smtClean="0"/>
              <a:t>Z</a:t>
            </a:r>
            <a:r>
              <a:rPr lang="en-US" sz="2000" i="1" dirty="0"/>
              <a:t>’</a:t>
            </a:r>
            <a:r>
              <a:rPr lang="en-US" sz="2000" dirty="0"/>
              <a:t>(1)－</a:t>
            </a:r>
            <a:r>
              <a:rPr lang="en-US" sz="2000" i="1" dirty="0"/>
              <a:t>Z’</a:t>
            </a:r>
            <a:r>
              <a:rPr lang="en-US" sz="2000" dirty="0"/>
              <a:t>(0) = 6,120+24,000-5,520-780-(322+255) = 23,243(元</a:t>
            </a:r>
            <a:r>
              <a:rPr lang="en-US" sz="2000" dirty="0" smtClean="0"/>
              <a:t>)</a:t>
            </a:r>
          </a:p>
          <a:p>
            <a:r>
              <a:rPr lang="zh-TW" altLang="en-US" sz="2000" dirty="0" smtClean="0"/>
              <a:t>提高成本</a:t>
            </a:r>
            <a:r>
              <a:rPr lang="en-US" sz="2000" dirty="0" smtClean="0"/>
              <a:t>23,243</a:t>
            </a:r>
            <a:r>
              <a:rPr lang="en-US" sz="2000" dirty="0"/>
              <a:t>(</a:t>
            </a:r>
            <a:r>
              <a:rPr lang="zh-TW" altLang="en-US" sz="2000" dirty="0"/>
              <a:t>元</a:t>
            </a:r>
            <a:r>
              <a:rPr lang="en-US" sz="2000" dirty="0" smtClean="0"/>
              <a:t>)</a:t>
            </a:r>
            <a:r>
              <a:rPr lang="zh-TW" altLang="en-US" sz="2000" dirty="0"/>
              <a:t>→</a:t>
            </a:r>
            <a:r>
              <a:rPr lang="zh-TW" altLang="en-US" sz="2000" dirty="0" smtClean="0"/>
              <a:t>不應實施物</a:t>
            </a:r>
            <a:r>
              <a:rPr lang="zh-TW" altLang="en-US" sz="2000" dirty="0"/>
              <a:t>流</a:t>
            </a:r>
            <a:r>
              <a:rPr lang="zh-TW" altLang="en-US" sz="2000" dirty="0" smtClean="0"/>
              <a:t>延遲</a:t>
            </a:r>
            <a:endParaRPr lang="en-US" sz="2000" dirty="0"/>
          </a:p>
          <a:p>
            <a:r>
              <a:rPr lang="zh-TW" altLang="en-US" sz="2000" dirty="0"/>
              <a:t>並未包含</a:t>
            </a:r>
            <a:r>
              <a:rPr lang="zh-TW" altLang="en-US" sz="2000" dirty="0" smtClean="0"/>
              <a:t>半成品</a:t>
            </a:r>
            <a:r>
              <a:rPr lang="zh-TW" altLang="en-US" sz="2000" dirty="0"/>
              <a:t>滯留成本與缺貨</a:t>
            </a:r>
            <a:r>
              <a:rPr lang="zh-TW" altLang="en-US" sz="2000" dirty="0" smtClean="0"/>
              <a:t>成本（案例重要變因）</a:t>
            </a:r>
            <a:endParaRPr lang="en-US" altLang="zh-TW" sz="2000" dirty="0" smtClean="0"/>
          </a:p>
          <a:p>
            <a:pPr marL="139700" indent="0">
              <a:buNone/>
            </a:pPr>
            <a:endParaRPr lang="en-US" altLang="zh-TW" sz="2000" dirty="0" smtClean="0"/>
          </a:p>
          <a:p>
            <a:r>
              <a:rPr lang="zh-TW" altLang="en-US" sz="2000" dirty="0" smtClean="0"/>
              <a:t>本研究將</a:t>
            </a:r>
            <a:r>
              <a:rPr lang="zh-TW" altLang="en-US" sz="2000" dirty="0"/>
              <a:t>實務</a:t>
            </a:r>
            <a:r>
              <a:rPr lang="zh-TW" altLang="en-US" sz="2000" dirty="0" smtClean="0"/>
              <a:t>上以上成本成本加入原有模式中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94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實務</a:t>
            </a:r>
            <a:r>
              <a:rPr lang="zh-TW" altLang="en-US" dirty="0" smtClean="0"/>
              <a:t>推動價值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68175"/>
            <a:ext cx="8238565" cy="32667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實施製造</a:t>
            </a:r>
            <a:r>
              <a:rPr lang="zh-TW" altLang="en-US" sz="2000" dirty="0"/>
              <a:t>／</a:t>
            </a:r>
            <a:r>
              <a:rPr lang="zh-TW" altLang="en-US" sz="2000" dirty="0" smtClean="0"/>
              <a:t>物</a:t>
            </a:r>
            <a:r>
              <a:rPr lang="zh-TW" altLang="en-US" sz="2000" dirty="0"/>
              <a:t>流延遲作業</a:t>
            </a:r>
            <a:r>
              <a:rPr lang="zh-TW" altLang="en-US" sz="2000" dirty="0" smtClean="0"/>
              <a:t>，可節</a:t>
            </a:r>
            <a:r>
              <a:rPr lang="zh-TW" altLang="en-US" sz="2000" dirty="0"/>
              <a:t>省成本 </a:t>
            </a:r>
            <a:r>
              <a:rPr lang="en-US" sz="2000" dirty="0"/>
              <a:t>48,899 </a:t>
            </a:r>
            <a:r>
              <a:rPr lang="zh-TW" altLang="en-US" sz="2000" dirty="0" smtClean="0"/>
              <a:t>元／</a:t>
            </a:r>
            <a:r>
              <a:rPr lang="en-US" sz="2000" dirty="0" smtClean="0"/>
              <a:t>24,099 </a:t>
            </a:r>
            <a:r>
              <a:rPr lang="zh-TW" altLang="en-US" sz="2000" dirty="0" smtClean="0"/>
              <a:t>元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6499"/>
              </p:ext>
            </p:extLst>
          </p:nvPr>
        </p:nvGraphicFramePr>
        <p:xfrm>
          <a:off x="1083642" y="2081405"/>
          <a:ext cx="6096000" cy="2840219"/>
        </p:xfrm>
        <a:graphic>
          <a:graphicData uri="http://schemas.openxmlformats.org/drawingml/2006/table">
            <a:tbl>
              <a:tblPr firstRow="1" bandRow="1">
                <a:tableStyleId>{40254945-072A-4FBB-B5BE-EC8BF84F008B}</a:tableStyleId>
              </a:tblPr>
              <a:tblGrid>
                <a:gridCol w="2307758"/>
                <a:gridCol w="1347537"/>
                <a:gridCol w="2440705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製造延遲作業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物流延遲作業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節省成本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48899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24099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節省成本估算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48,899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/150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24,099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/60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每月類似規格實施策略節省成本</a:t>
                      </a:r>
                      <a:endParaRPr 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651,987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803,300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增加淨利（平均每月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990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萬）</a:t>
                      </a:r>
                      <a:endParaRPr 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6.6%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8.1%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721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Lee and Tang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原模式效益</a:t>
                      </a:r>
                      <a:endParaRPr 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726(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成本上升 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23,243(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加工費用增加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30,120(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存貨成本降低 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6,877(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615082" cy="3266700"/>
          </a:xfrm>
        </p:spPr>
        <p:txBody>
          <a:bodyPr/>
          <a:lstStyle/>
          <a:p>
            <a:r>
              <a:rPr lang="zh-TW" altLang="en-US" sz="1600" dirty="0"/>
              <a:t>製造</a:t>
            </a:r>
            <a:r>
              <a:rPr lang="zh-TW" altLang="en-US" sz="1600" dirty="0" smtClean="0"/>
              <a:t>延遲節</a:t>
            </a:r>
            <a:r>
              <a:rPr lang="zh-TW" altLang="en-US" sz="1600" dirty="0"/>
              <a:t>省</a:t>
            </a:r>
            <a:r>
              <a:rPr lang="zh-TW" altLang="en-US" sz="1600" dirty="0" smtClean="0"/>
              <a:t>成本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部</a:t>
            </a:r>
            <a:r>
              <a:rPr lang="zh-TW" altLang="en-US" sz="1600" dirty="0"/>
              <a:t>分</a:t>
            </a:r>
            <a:r>
              <a:rPr lang="zh-TW" altLang="en-US" sz="1600" dirty="0" smtClean="0"/>
              <a:t>來自產品</a:t>
            </a:r>
            <a:r>
              <a:rPr lang="zh-TW" altLang="en-US" sz="1600" dirty="0"/>
              <a:t>需求高度負</a:t>
            </a:r>
            <a:r>
              <a:rPr lang="zh-TW" altLang="en-US" sz="1600" dirty="0" smtClean="0"/>
              <a:t>相關，產生</a:t>
            </a:r>
            <a:r>
              <a:rPr lang="zh-TW" altLang="en-US" sz="1600" dirty="0"/>
              <a:t>存貨整合</a:t>
            </a:r>
            <a:r>
              <a:rPr lang="zh-TW" altLang="en-US" sz="1600" dirty="0" smtClean="0"/>
              <a:t>效益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半成品</a:t>
            </a:r>
            <a:r>
              <a:rPr lang="zh-TW" altLang="en-US" sz="1600" dirty="0"/>
              <a:t>滯留成本因中壓半成品提前完工而</a:t>
            </a:r>
            <a:r>
              <a:rPr lang="zh-TW" altLang="en-US" sz="1600" dirty="0" smtClean="0"/>
              <a:t>增加</a:t>
            </a:r>
            <a:endParaRPr lang="en-US" altLang="zh-TW" sz="1600" dirty="0"/>
          </a:p>
          <a:p>
            <a:pPr lvl="1"/>
            <a:r>
              <a:rPr lang="zh-TW" altLang="en-US" sz="1600" dirty="0" smtClean="0"/>
              <a:t>減少</a:t>
            </a:r>
            <a:r>
              <a:rPr lang="zh-TW" altLang="en-US" sz="1600" dirty="0"/>
              <a:t>懲罰性</a:t>
            </a:r>
            <a:r>
              <a:rPr lang="zh-TW" altLang="en-US" sz="1600" dirty="0" smtClean="0"/>
              <a:t>罰款、顧客</a:t>
            </a:r>
            <a:r>
              <a:rPr lang="zh-TW" altLang="en-US" sz="1600" dirty="0"/>
              <a:t>達交率</a:t>
            </a:r>
            <a:r>
              <a:rPr lang="zh-TW" altLang="en-US" sz="1600" dirty="0" smtClean="0"/>
              <a:t>提升</a:t>
            </a:r>
            <a:endParaRPr lang="en-US" altLang="zh-TW" sz="1600" dirty="0"/>
          </a:p>
          <a:p>
            <a:r>
              <a:rPr lang="zh-TW" altLang="en-US" sz="1600" dirty="0" smtClean="0"/>
              <a:t>物</a:t>
            </a:r>
            <a:r>
              <a:rPr lang="zh-TW" altLang="en-US" sz="1600" dirty="0"/>
              <a:t>流</a:t>
            </a:r>
            <a:r>
              <a:rPr lang="zh-TW" altLang="en-US" sz="1600" dirty="0" smtClean="0"/>
              <a:t>延遲節</a:t>
            </a:r>
            <a:r>
              <a:rPr lang="zh-TW" altLang="en-US" sz="1600" dirty="0"/>
              <a:t>省</a:t>
            </a:r>
            <a:r>
              <a:rPr lang="zh-TW" altLang="en-US" sz="1600" dirty="0" smtClean="0"/>
              <a:t>成本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客</a:t>
            </a:r>
            <a:r>
              <a:rPr lang="zh-TW" altLang="en-US" sz="1600" dirty="0"/>
              <a:t>製化</a:t>
            </a:r>
            <a:r>
              <a:rPr lang="zh-TW" altLang="en-US" sz="1600" dirty="0" smtClean="0"/>
              <a:t>需求「</a:t>
            </a:r>
            <a:r>
              <a:rPr lang="zh-TW" altLang="en-US" sz="1600" dirty="0"/>
              <a:t>前置時間減少</a:t>
            </a:r>
            <a:r>
              <a:rPr lang="zh-TW" altLang="en-US" sz="1600" dirty="0" smtClean="0"/>
              <a:t>」產生效益</a:t>
            </a:r>
            <a:endParaRPr lang="en-US" altLang="zh-TW" sz="1600" dirty="0"/>
          </a:p>
          <a:p>
            <a:pPr lvl="1"/>
            <a:r>
              <a:rPr lang="zh-TW" altLang="en-US" sz="1600" dirty="0" smtClean="0"/>
              <a:t>在</a:t>
            </a:r>
            <a:r>
              <a:rPr lang="zh-TW" altLang="en-US" sz="1600" dirty="0"/>
              <a:t>製品存貨量成本、半成品滯留</a:t>
            </a:r>
            <a:r>
              <a:rPr lang="zh-TW" altLang="en-US" sz="1600" dirty="0" smtClean="0"/>
              <a:t>成本</a:t>
            </a:r>
            <a:r>
              <a:rPr lang="zh-TW" altLang="en-US" sz="1600" dirty="0"/>
              <a:t>、</a:t>
            </a:r>
            <a:r>
              <a:rPr lang="zh-TW" altLang="en-US" sz="1600" dirty="0" smtClean="0"/>
              <a:t>缺貨成本下降</a:t>
            </a:r>
            <a:endParaRPr lang="en-US" altLang="zh-TW" sz="1600" dirty="0"/>
          </a:p>
          <a:p>
            <a:pPr lvl="1"/>
            <a:r>
              <a:rPr lang="zh-TW" altLang="en-US" sz="1600" dirty="0" smtClean="0"/>
              <a:t>設置</a:t>
            </a:r>
            <a:r>
              <a:rPr lang="zh-TW" altLang="en-US" sz="1600" dirty="0"/>
              <a:t>接近客戶</a:t>
            </a:r>
            <a:r>
              <a:rPr lang="zh-TW" altLang="en-US" sz="1600" dirty="0" smtClean="0"/>
              <a:t>端「</a:t>
            </a:r>
            <a:r>
              <a:rPr lang="zh-TW" altLang="en-US" sz="1600" dirty="0"/>
              <a:t>物流中心」進行物流延遲</a:t>
            </a:r>
            <a:r>
              <a:rPr lang="zh-TW" altLang="en-US" sz="1600" dirty="0" smtClean="0"/>
              <a:t>，符合</a:t>
            </a:r>
            <a:r>
              <a:rPr lang="zh-TW" altLang="en-US" sz="1600" dirty="0"/>
              <a:t>專業</a:t>
            </a:r>
            <a:r>
              <a:rPr lang="zh-TW" altLang="en-US" sz="1600" dirty="0" smtClean="0"/>
              <a:t>分工與</a:t>
            </a:r>
            <a:r>
              <a:rPr lang="zh-TW" altLang="en-US" sz="1600" dirty="0"/>
              <a:t>勞務外</a:t>
            </a:r>
            <a:r>
              <a:rPr lang="zh-TW" altLang="en-US" sz="1600" dirty="0" smtClean="0"/>
              <a:t>包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延遲</a:t>
            </a:r>
            <a:r>
              <a:rPr lang="zh-TW" altLang="en-US" sz="1600" dirty="0"/>
              <a:t>差異</a:t>
            </a:r>
            <a:r>
              <a:rPr lang="zh-TW" altLang="en-US" sz="1600" dirty="0" smtClean="0"/>
              <a:t>點愈接近客戶需求</a:t>
            </a:r>
            <a:r>
              <a:rPr lang="zh-TW" altLang="en-US" sz="1600" dirty="0"/>
              <a:t>點</a:t>
            </a:r>
            <a:r>
              <a:rPr lang="zh-TW" altLang="en-US" sz="1600" dirty="0" smtClean="0"/>
              <a:t>，時間空間效用更大</a:t>
            </a:r>
            <a:endParaRPr 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654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u="sng" dirty="0"/>
              <a:t>延遲成本</a:t>
            </a:r>
            <a:r>
              <a:rPr lang="zh-TW" altLang="en-US" u="sng" dirty="0" smtClean="0"/>
              <a:t>模式新</a:t>
            </a:r>
            <a:r>
              <a:rPr lang="zh-TW" altLang="en-US" u="sng" dirty="0"/>
              <a:t>發現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74424" cy="3266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Lee and Tang (1997</a:t>
            </a:r>
            <a:r>
              <a:rPr lang="en-US" dirty="0" smtClean="0"/>
              <a:t>)</a:t>
            </a:r>
            <a:r>
              <a:rPr lang="zh-TW" altLang="en-US" dirty="0" smtClean="0"/>
              <a:t>模式未</a:t>
            </a:r>
            <a:r>
              <a:rPr lang="zh-TW" altLang="en-US" dirty="0"/>
              <a:t>考慮供需不平衡對顧客滿意度的</a:t>
            </a:r>
            <a:r>
              <a:rPr lang="zh-TW" altLang="en-US" dirty="0" smtClean="0"/>
              <a:t>影響</a:t>
            </a:r>
            <a:endParaRPr lang="en-US" altLang="zh-TW" dirty="0" smtClean="0"/>
          </a:p>
          <a:p>
            <a:r>
              <a:rPr lang="zh-TW" altLang="en-US" dirty="0" smtClean="0"/>
              <a:t>銅</a:t>
            </a:r>
            <a:r>
              <a:rPr lang="zh-TW" altLang="en-US" dirty="0"/>
              <a:t>片</a:t>
            </a:r>
            <a:r>
              <a:rPr lang="zh-TW" altLang="en-US" dirty="0" smtClean="0"/>
              <a:t>產業訂單達</a:t>
            </a:r>
            <a:r>
              <a:rPr lang="zh-TW" altLang="en-US" dirty="0"/>
              <a:t>交</a:t>
            </a:r>
            <a:r>
              <a:rPr lang="zh-TW" altLang="en-US" dirty="0" smtClean="0"/>
              <a:t>率、前</a:t>
            </a:r>
            <a:r>
              <a:rPr lang="zh-TW" altLang="en-US" dirty="0"/>
              <a:t>置</a:t>
            </a:r>
            <a:r>
              <a:rPr lang="zh-TW" altLang="en-US" dirty="0" smtClean="0"/>
              <a:t>時間影響利</a:t>
            </a:r>
            <a:r>
              <a:rPr lang="zh-TW" altLang="en-US" dirty="0"/>
              <a:t>潤</a:t>
            </a:r>
            <a:r>
              <a:rPr lang="zh-TW" altLang="en-US" dirty="0" smtClean="0"/>
              <a:t>及競爭</a:t>
            </a:r>
            <a:r>
              <a:rPr lang="zh-TW" altLang="en-US" dirty="0"/>
              <a:t>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難以評估缺貨造成商</a:t>
            </a:r>
            <a:r>
              <a:rPr lang="zh-TW" altLang="en-US" dirty="0"/>
              <a:t>譽損失、訂單取消、原料漲跌價差</a:t>
            </a:r>
            <a:r>
              <a:rPr lang="zh-TW" altLang="en-US" dirty="0" smtClean="0"/>
              <a:t>或客戶</a:t>
            </a:r>
            <a:r>
              <a:rPr lang="zh-TW" altLang="en-US" dirty="0"/>
              <a:t>延誤求</a:t>
            </a:r>
            <a:r>
              <a:rPr lang="zh-TW" altLang="en-US" dirty="0" smtClean="0"/>
              <a:t>償實質損失</a:t>
            </a:r>
            <a:endParaRPr lang="en-US" altLang="zh-TW" dirty="0" smtClean="0"/>
          </a:p>
          <a:p>
            <a:r>
              <a:rPr lang="zh-TW" altLang="en-US" dirty="0" smtClean="0"/>
              <a:t>延遲</a:t>
            </a:r>
            <a:r>
              <a:rPr lang="zh-TW" altLang="en-US" dirty="0"/>
              <a:t>差異</a:t>
            </a:r>
            <a:r>
              <a:rPr lang="zh-TW" altLang="en-US" dirty="0" smtClean="0"/>
              <a:t>點上</a:t>
            </a:r>
            <a:r>
              <a:rPr lang="zh-TW" altLang="en-US" dirty="0"/>
              <a:t>下游</a:t>
            </a:r>
            <a:r>
              <a:rPr lang="zh-TW" altLang="en-US" dirty="0" smtClean="0"/>
              <a:t>產能不同，排程難以完全協調</a:t>
            </a:r>
            <a:endParaRPr lang="en-US" altLang="zh-TW" dirty="0"/>
          </a:p>
          <a:p>
            <a:pPr lvl="1"/>
            <a:r>
              <a:rPr lang="zh-TW" altLang="en-US" dirty="0" smtClean="0"/>
              <a:t>易</a:t>
            </a:r>
            <a:r>
              <a:rPr lang="zh-TW" altLang="en-US" dirty="0"/>
              <a:t>有半成品的滯留，造成存貨</a:t>
            </a:r>
            <a:r>
              <a:rPr lang="zh-TW" altLang="en-US" dirty="0" smtClean="0"/>
              <a:t>成本提高</a:t>
            </a:r>
            <a:endParaRPr lang="en-US" altLang="zh-TW" dirty="0"/>
          </a:p>
          <a:p>
            <a:r>
              <a:rPr lang="zh-TW" altLang="en-US" dirty="0" smtClean="0"/>
              <a:t>延遲</a:t>
            </a:r>
            <a:r>
              <a:rPr lang="zh-TW" altLang="en-US" dirty="0"/>
              <a:t>差異點半成品滯</a:t>
            </a:r>
            <a:r>
              <a:rPr lang="zh-TW" altLang="en-US" dirty="0" smtClean="0"/>
              <a:t>留可快速反應需求、減少</a:t>
            </a:r>
            <a:r>
              <a:rPr lang="zh-TW" altLang="en-US" dirty="0"/>
              <a:t>成品</a:t>
            </a:r>
            <a:r>
              <a:rPr lang="zh-TW" altLang="en-US" dirty="0" smtClean="0"/>
              <a:t>滯銷成本</a:t>
            </a:r>
            <a:endParaRPr lang="en-US" altLang="zh-TW" dirty="0" smtClean="0"/>
          </a:p>
          <a:p>
            <a:r>
              <a:rPr lang="zh-TW" altLang="en-US" dirty="0" smtClean="0"/>
              <a:t>本研究考慮機會成本損失、懲罰</a:t>
            </a:r>
            <a:r>
              <a:rPr lang="zh-TW" altLang="en-US" dirty="0"/>
              <a:t>性罰款</a:t>
            </a:r>
            <a:r>
              <a:rPr lang="zh-TW" altLang="en-US" dirty="0" smtClean="0"/>
              <a:t>，納入半成品</a:t>
            </a:r>
            <a:r>
              <a:rPr lang="zh-TW" altLang="en-US" dirty="0"/>
              <a:t>滯留</a:t>
            </a:r>
            <a:r>
              <a:rPr lang="zh-TW" altLang="en-US" dirty="0" smtClean="0"/>
              <a:t>成本</a:t>
            </a:r>
            <a:endParaRPr lang="en-US" altLang="zh-TW" dirty="0" smtClean="0"/>
          </a:p>
          <a:p>
            <a:r>
              <a:rPr lang="zh-TW" altLang="en-US" dirty="0" smtClean="0"/>
              <a:t>缺貨和半成品</a:t>
            </a:r>
            <a:r>
              <a:rPr lang="zh-TW" altLang="en-US" dirty="0"/>
              <a:t>滯留成本</a:t>
            </a:r>
            <a:r>
              <a:rPr lang="zh-TW" altLang="en-US" dirty="0" smtClean="0"/>
              <a:t>在</a:t>
            </a:r>
            <a:r>
              <a:rPr lang="en-US" altLang="zh-TW" dirty="0" smtClean="0"/>
              <a:t>FC</a:t>
            </a:r>
            <a:r>
              <a:rPr lang="zh-TW" altLang="en-US" dirty="0" smtClean="0"/>
              <a:t>公司延遲</a:t>
            </a:r>
            <a:r>
              <a:rPr lang="zh-TW" altLang="en-US" dirty="0"/>
              <a:t>策</a:t>
            </a:r>
            <a:r>
              <a:rPr lang="zh-TW" altLang="en-US" dirty="0" smtClean="0"/>
              <a:t>略效益分析相當重要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433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2000" dirty="0"/>
              <a:t>供應鏈角度探討</a:t>
            </a:r>
            <a:endParaRPr sz="20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359105" y="1236221"/>
            <a:ext cx="5596200" cy="7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SzPts val="2400"/>
              <a:buNone/>
            </a:pPr>
            <a:r>
              <a:rPr lang="zh-TW" altLang="en-US" i="0" dirty="0"/>
              <a:t>台灣銅片生產量無法滿足需求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090625" y="18519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buSzPts val="2400"/>
              <a:buChar char="▹"/>
            </a:pPr>
            <a:r>
              <a:rPr lang="zh-TW" altLang="en-US" sz="1600" dirty="0" smtClean="0"/>
              <a:t>全方位</a:t>
            </a:r>
            <a:r>
              <a:rPr lang="zh-TW" altLang="en-US" sz="1600" dirty="0"/>
              <a:t>供應鏈管理</a:t>
            </a:r>
          </a:p>
          <a:p>
            <a:pPr lvl="0" indent="-381000">
              <a:buSzPts val="2400"/>
              <a:buChar char="▹"/>
            </a:pPr>
            <a:r>
              <a:rPr lang="zh-TW" altLang="en-US" sz="1600" dirty="0"/>
              <a:t>延遲差異化時間</a:t>
            </a:r>
          </a:p>
          <a:p>
            <a:pPr lvl="0" indent="-381000">
              <a:buSzPts val="2400"/>
              <a:buChar char="▹"/>
            </a:pPr>
            <a:r>
              <a:rPr lang="zh-TW" altLang="en-US" sz="1600" dirty="0"/>
              <a:t>接近市場存貨儲放</a:t>
            </a:r>
          </a:p>
          <a:p>
            <a:pPr lvl="0" indent="-381000">
              <a:buSzPts val="2400"/>
              <a:buChar char="▹"/>
            </a:pPr>
            <a:r>
              <a:rPr lang="zh-TW" altLang="en-US" sz="1600" dirty="0"/>
              <a:t>製造</a:t>
            </a:r>
            <a:r>
              <a:rPr lang="en-US" altLang="zh-TW" sz="1600" dirty="0"/>
              <a:t>+</a:t>
            </a:r>
            <a:r>
              <a:rPr lang="zh-TW" altLang="en-US" sz="1600" dirty="0"/>
              <a:t>物流延遲</a:t>
            </a:r>
          </a:p>
          <a:p>
            <a:pPr marL="76200" lvl="0" indent="0">
              <a:buSzPts val="2400"/>
              <a:buNone/>
            </a:pPr>
            <a:r>
              <a:rPr lang="zh-TW" altLang="en-US" sz="1600" dirty="0"/>
              <a:t>延遲成本模式實證研究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u="sng" dirty="0"/>
              <a:t>研究限制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199" y="1128433"/>
            <a:ext cx="8543365" cy="32667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本研究以對公司</a:t>
            </a:r>
            <a:r>
              <a:rPr lang="zh-TW" altLang="en-US" dirty="0"/>
              <a:t>影響最小的方式實施延遲</a:t>
            </a:r>
            <a:r>
              <a:rPr lang="zh-TW" altLang="en-US" dirty="0" smtClean="0"/>
              <a:t>作業、進</a:t>
            </a:r>
            <a:r>
              <a:rPr lang="zh-TW" altLang="en-US" dirty="0"/>
              <a:t>行資料</a:t>
            </a:r>
            <a:r>
              <a:rPr lang="zh-TW" altLang="en-US" dirty="0" smtClean="0"/>
              <a:t>搜集</a:t>
            </a:r>
            <a:endParaRPr lang="en-US" altLang="zh-TW" dirty="0" smtClean="0"/>
          </a:p>
          <a:p>
            <a:r>
              <a:rPr lang="zh-TW" altLang="en-US" dirty="0" smtClean="0"/>
              <a:t>公司</a:t>
            </a:r>
            <a:r>
              <a:rPr lang="zh-TW" altLang="en-US" dirty="0"/>
              <a:t>大幅改變</a:t>
            </a:r>
            <a:r>
              <a:rPr lang="zh-TW" altLang="en-US" dirty="0" smtClean="0"/>
              <a:t>現有產品</a:t>
            </a:r>
            <a:r>
              <a:rPr lang="zh-TW" altLang="en-US" dirty="0"/>
              <a:t>設計、生產模式、管理流程等作業後</a:t>
            </a:r>
            <a:r>
              <a:rPr lang="zh-TW" altLang="en-US" dirty="0" smtClean="0"/>
              <a:t>才能全面客觀推動</a:t>
            </a:r>
            <a:r>
              <a:rPr lang="zh-TW" altLang="en-US" dirty="0"/>
              <a:t>延遲作業並</a:t>
            </a:r>
            <a:r>
              <a:rPr lang="zh-TW" altLang="en-US" dirty="0" smtClean="0"/>
              <a:t>評估效益。</a:t>
            </a:r>
            <a:endParaRPr lang="en-US" altLang="zh-TW" dirty="0" smtClean="0"/>
          </a:p>
          <a:p>
            <a:r>
              <a:rPr lang="zh-TW" altLang="en-US" dirty="0" smtClean="0"/>
              <a:t>本研究可</a:t>
            </a:r>
            <a:r>
              <a:rPr lang="zh-TW" altLang="en-US" dirty="0"/>
              <a:t>協助公司延遲作業試行</a:t>
            </a:r>
            <a:r>
              <a:rPr lang="zh-TW" altLang="en-US" dirty="0" smtClean="0"/>
              <a:t>階段參考</a:t>
            </a:r>
            <a:endParaRPr lang="en-US" altLang="zh-TW" dirty="0" smtClean="0"/>
          </a:p>
          <a:p>
            <a:r>
              <a:rPr lang="zh-TW" altLang="en-US" dirty="0" smtClean="0"/>
              <a:t>所</a:t>
            </a:r>
            <a:r>
              <a:rPr lang="zh-TW" altLang="en-US" dirty="0"/>
              <a:t>獲得效益</a:t>
            </a:r>
            <a:r>
              <a:rPr lang="zh-TW" altLang="en-US" dirty="0" smtClean="0"/>
              <a:t>分析結果</a:t>
            </a:r>
            <a:r>
              <a:rPr lang="zh-TW" altLang="en-US" dirty="0"/>
              <a:t>，只能當作公司推動延遲</a:t>
            </a:r>
            <a:r>
              <a:rPr lang="zh-TW" altLang="en-US" dirty="0" smtClean="0"/>
              <a:t>模式參考</a:t>
            </a:r>
            <a:endParaRPr lang="en-US" dirty="0"/>
          </a:p>
          <a:p>
            <a:r>
              <a:rPr lang="zh-TW" altLang="en-US" dirty="0" smtClean="0"/>
              <a:t>本研究只</a:t>
            </a:r>
            <a:r>
              <a:rPr lang="zh-TW" altLang="en-US" dirty="0"/>
              <a:t>針對延遲策</a:t>
            </a:r>
            <a:r>
              <a:rPr lang="zh-TW" altLang="en-US" dirty="0" smtClean="0"/>
              <a:t>略施</a:t>
            </a:r>
            <a:r>
              <a:rPr lang="zh-TW" altLang="en-US" dirty="0"/>
              <a:t>行在</a:t>
            </a:r>
            <a:r>
              <a:rPr lang="zh-TW" altLang="en-US" dirty="0" smtClean="0"/>
              <a:t>成本效益分析，未</a:t>
            </a:r>
            <a:r>
              <a:rPr lang="zh-TW" altLang="en-US" dirty="0"/>
              <a:t>考慮其他</a:t>
            </a:r>
            <a:r>
              <a:rPr lang="zh-TW" altLang="en-US" dirty="0" smtClean="0"/>
              <a:t>可能效益</a:t>
            </a:r>
            <a:endParaRPr lang="en-US" altLang="zh-TW" dirty="0" smtClean="0"/>
          </a:p>
          <a:p>
            <a:r>
              <a:rPr lang="zh-TW" altLang="en-US" dirty="0" smtClean="0"/>
              <a:t>若</a:t>
            </a:r>
            <a:r>
              <a:rPr lang="zh-TW" altLang="en-US" dirty="0"/>
              <a:t>能考量延遲策</a:t>
            </a:r>
            <a:r>
              <a:rPr lang="zh-TW" altLang="en-US" dirty="0" smtClean="0"/>
              <a:t>略其他</a:t>
            </a:r>
            <a:r>
              <a:rPr lang="zh-TW" altLang="en-US" dirty="0"/>
              <a:t>效益，將可使延遲</a:t>
            </a:r>
            <a:r>
              <a:rPr lang="zh-TW" altLang="en-US" dirty="0" smtClean="0"/>
              <a:t>效益分析</a:t>
            </a:r>
            <a:r>
              <a:rPr lang="zh-TW" altLang="en-US" dirty="0"/>
              <a:t>更為</a:t>
            </a:r>
            <a:r>
              <a:rPr lang="zh-TW" altLang="en-US" dirty="0" smtClean="0"/>
              <a:t>完整</a:t>
            </a:r>
            <a:endParaRPr lang="en-US" altLang="zh-TW" dirty="0" smtClean="0"/>
          </a:p>
          <a:p>
            <a:r>
              <a:rPr lang="zh-TW" altLang="en-US" dirty="0" smtClean="0"/>
              <a:t>本研究提出之修正後延遲</a:t>
            </a:r>
            <a:r>
              <a:rPr lang="zh-TW" altLang="en-US" dirty="0"/>
              <a:t>成本</a:t>
            </a:r>
            <a:r>
              <a:rPr lang="zh-TW" altLang="en-US" dirty="0" smtClean="0"/>
              <a:t>模式應用</a:t>
            </a:r>
            <a:r>
              <a:rPr lang="zh-TW" altLang="en-US" dirty="0"/>
              <a:t>，</a:t>
            </a:r>
            <a:r>
              <a:rPr lang="zh-TW" altLang="en-US" dirty="0" smtClean="0"/>
              <a:t>對沒有</a:t>
            </a:r>
            <a:r>
              <a:rPr lang="zh-TW" altLang="en-US" dirty="0"/>
              <a:t>懲罰性</a:t>
            </a:r>
            <a:r>
              <a:rPr lang="zh-TW" altLang="en-US" dirty="0" smtClean="0"/>
              <a:t>成本，生產作業</a:t>
            </a:r>
            <a:r>
              <a:rPr lang="zh-TW" altLang="en-US" dirty="0"/>
              <a:t>程序</a:t>
            </a:r>
            <a:r>
              <a:rPr lang="zh-TW" altLang="en-US" dirty="0" smtClean="0"/>
              <a:t>能接近</a:t>
            </a:r>
            <a:r>
              <a:rPr lang="zh-TW" altLang="en-US" dirty="0"/>
              <a:t>同步行進</a:t>
            </a:r>
            <a:r>
              <a:rPr lang="zh-TW" altLang="en-US" dirty="0" smtClean="0"/>
              <a:t>的案例，</a:t>
            </a:r>
            <a:r>
              <a:rPr lang="zh-TW" altLang="en-US" dirty="0"/>
              <a:t>與 </a:t>
            </a:r>
            <a:r>
              <a:rPr lang="en-US" dirty="0"/>
              <a:t>Lee and Tang(1997)</a:t>
            </a:r>
            <a:r>
              <a:rPr lang="zh-TW" altLang="en-US" dirty="0"/>
              <a:t>原成本</a:t>
            </a:r>
            <a:r>
              <a:rPr lang="zh-TW" altLang="en-US" dirty="0" smtClean="0"/>
              <a:t>模式沒有</a:t>
            </a:r>
            <a:r>
              <a:rPr lang="zh-TW" altLang="en-US" dirty="0"/>
              <a:t>太</a:t>
            </a:r>
            <a:r>
              <a:rPr lang="zh-TW" altLang="en-US" dirty="0" smtClean="0"/>
              <a:t>大差</a:t>
            </a:r>
            <a:r>
              <a:rPr lang="zh-TW" altLang="en-US" dirty="0"/>
              <a:t>異。</a:t>
            </a:r>
            <a:endParaRPr 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877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43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個案主軸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45464" y="1807648"/>
            <a:ext cx="6408300" cy="3266700"/>
          </a:xfrm>
        </p:spPr>
        <p:txBody>
          <a:bodyPr/>
          <a:lstStyle/>
          <a:p>
            <a:r>
              <a:rPr lang="zh-TW" altLang="en-US" dirty="0" smtClean="0"/>
              <a:t>延遲策略</a:t>
            </a:r>
            <a:endParaRPr lang="en-US" altLang="zh-TW" dirty="0" smtClean="0"/>
          </a:p>
          <a:p>
            <a:r>
              <a:rPr lang="zh-TW" altLang="en-US" dirty="0" smtClean="0"/>
              <a:t>產線設計</a:t>
            </a:r>
            <a:endParaRPr lang="en-US" altLang="zh-TW" dirty="0" smtClean="0"/>
          </a:p>
          <a:p>
            <a:r>
              <a:rPr lang="zh-TW" altLang="en-US" dirty="0" smtClean="0"/>
              <a:t>企業競爭策略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346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462" y="474572"/>
            <a:ext cx="5610858" cy="857400"/>
          </a:xfrm>
        </p:spPr>
        <p:txBody>
          <a:bodyPr/>
          <a:lstStyle/>
          <a:p>
            <a:pPr algn="l"/>
            <a:r>
              <a:rPr lang="zh-TW" altLang="en-US" dirty="0" smtClean="0"/>
              <a:t>供應鏈的作用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6408300" cy="67347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解決供需差異，供需有哪些差</a:t>
            </a:r>
            <a:r>
              <a:rPr lang="zh-TW" altLang="en-US" dirty="0"/>
              <a:t>異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dirty="0"/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73741" y="2019956"/>
            <a:ext cx="6408300" cy="6840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空間的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差異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 in space )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573741" y="2444627"/>
            <a:ext cx="6408300" cy="673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時間的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差異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 in time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573741" y="2876990"/>
            <a:ext cx="8435788" cy="13902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數量與種類的差異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(Discrepancy in quantity and assortment)</a:t>
            </a:r>
          </a:p>
          <a:p>
            <a:pPr marL="76200" indent="0">
              <a:buClrTx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002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</a:t>
            </a:r>
            <a:r>
              <a:rPr lang="zh-TW" altLang="en-US" dirty="0"/>
              <a:t>案</a:t>
            </a:r>
            <a:r>
              <a:rPr lang="zh-TW" altLang="en-US" dirty="0" smtClean="0"/>
              <a:t>公司的問題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67368" y="1368175"/>
            <a:ext cx="8113375" cy="119875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部分瓶頸作業</a:t>
            </a:r>
            <a:endParaRPr lang="en-US" altLang="zh-TW" dirty="0" smtClean="0"/>
          </a:p>
          <a:p>
            <a:r>
              <a:rPr lang="zh-TW" altLang="en-US" dirty="0" smtClean="0"/>
              <a:t>樣品多樣化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 dirty="0"/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2950007" y="1714270"/>
            <a:ext cx="6193993" cy="8526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ClrTx/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延遲策略，降低成本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Boxersox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1996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6200" indent="0">
              <a:buClrTx/>
              <a:buFont typeface="Arial" pitchFamily="34" charset="0"/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76200" indent="0">
              <a:buClrTx/>
              <a:buFont typeface="Arial" pitchFamily="34" charset="0"/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001942" y="2410750"/>
            <a:ext cx="8041159" cy="19230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ClrTx/>
              <a:buFont typeface="Arial" pitchFamily="34" charset="0"/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製造延遲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G</a:t>
            </a:r>
            <a:r>
              <a:rPr lang="zh-TW" altLang="en-US" dirty="0" smtClean="0">
                <a:sym typeface="Wingdings" panose="05000000000000000000" pitchFamily="2" charset="2"/>
              </a:rPr>
              <a:t>公司的訂單 </a:t>
            </a:r>
            <a:r>
              <a:rPr lang="en-US" altLang="zh-TW" dirty="0" smtClean="0">
                <a:sym typeface="Wingdings" panose="05000000000000000000" pitchFamily="2" charset="2"/>
              </a:rPr>
              <a:t>(130</a:t>
            </a:r>
            <a:r>
              <a:rPr lang="zh-TW" altLang="en-US" dirty="0" smtClean="0">
                <a:sym typeface="Wingdings" panose="05000000000000000000" pitchFamily="2" charset="2"/>
              </a:rPr>
              <a:t>噸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A</a:t>
            </a:r>
            <a:r>
              <a:rPr lang="zh-TW" altLang="en-US" dirty="0" smtClean="0">
                <a:sym typeface="Wingdings" panose="05000000000000000000" pitchFamily="2" charset="2"/>
              </a:rPr>
              <a:t>產品</a:t>
            </a:r>
            <a:r>
              <a:rPr lang="en-US" altLang="zh-TW" dirty="0" smtClean="0">
                <a:sym typeface="Wingdings" panose="05000000000000000000" pitchFamily="2" charset="2"/>
              </a:rPr>
              <a:t>(3.5mm) </a:t>
            </a:r>
            <a:r>
              <a:rPr lang="zh-TW" altLang="en-US" dirty="0" smtClean="0">
                <a:sym typeface="Wingdings" panose="05000000000000000000" pitchFamily="2" charset="2"/>
              </a:rPr>
              <a:t>與</a:t>
            </a:r>
            <a:r>
              <a:rPr lang="en-US" altLang="zh-TW" dirty="0" smtClean="0">
                <a:sym typeface="Wingdings" panose="05000000000000000000" pitchFamily="2" charset="2"/>
              </a:rPr>
              <a:t>S</a:t>
            </a:r>
            <a:r>
              <a:rPr lang="zh-TW" altLang="en-US" dirty="0" smtClean="0">
                <a:sym typeface="Wingdings" panose="05000000000000000000" pitchFamily="2" charset="2"/>
              </a:rPr>
              <a:t>公司的訂單</a:t>
            </a:r>
            <a:r>
              <a:rPr lang="en-US" altLang="zh-TW" dirty="0" smtClean="0">
                <a:sym typeface="Wingdings" panose="05000000000000000000" pitchFamily="2" charset="2"/>
              </a:rPr>
              <a:t>(20</a:t>
            </a:r>
            <a:r>
              <a:rPr lang="zh-TW" altLang="en-US" dirty="0" smtClean="0">
                <a:sym typeface="Wingdings" panose="05000000000000000000" pitchFamily="2" charset="2"/>
              </a:rPr>
              <a:t>噸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B</a:t>
            </a:r>
            <a:r>
              <a:rPr lang="zh-TW" altLang="en-US" dirty="0" smtClean="0">
                <a:sym typeface="Wingdings" panose="05000000000000000000" pitchFamily="2" charset="2"/>
              </a:rPr>
              <a:t>產品</a:t>
            </a:r>
            <a:r>
              <a:rPr lang="en-US" altLang="zh-TW" dirty="0" smtClean="0">
                <a:sym typeface="Wingdings" panose="05000000000000000000" pitchFamily="2" charset="2"/>
              </a:rPr>
              <a:t>(4.3mm)</a:t>
            </a:r>
            <a:r>
              <a:rPr lang="zh-TW" altLang="en-US" dirty="0" smtClean="0">
                <a:sym typeface="Wingdings" panose="05000000000000000000" pitchFamily="2" charset="2"/>
              </a:rPr>
              <a:t>。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76200" indent="0">
              <a:buClrTx/>
              <a:buFont typeface="Arial" pitchFamily="34" charset="0"/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76200" indent="0">
              <a:buClrTx/>
              <a:buFont typeface="Arial" pitchFamily="34" charset="0"/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生產月</a:t>
            </a:r>
            <a:r>
              <a:rPr lang="en-US" altLang="zh-TW" dirty="0" smtClean="0">
                <a:sym typeface="Wingdings" panose="05000000000000000000" pitchFamily="2" charset="2"/>
              </a:rPr>
              <a:t>20</a:t>
            </a:r>
            <a:r>
              <a:rPr lang="zh-TW" altLang="en-US" dirty="0" smtClean="0">
                <a:sym typeface="Wingdings" panose="05000000000000000000" pitchFamily="2" charset="2"/>
              </a:rPr>
              <a:t>日前先通知生產通知，前置作業先行製造，該月第一周接續生產</a:t>
            </a:r>
            <a:endParaRPr lang="en-US" altLang="zh-TW" dirty="0" smtClean="0">
              <a:sym typeface="Wingdings" panose="05000000000000000000" pitchFamily="2" charset="2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1001942" y="3913580"/>
            <a:ext cx="7768557" cy="9436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ClrTx/>
              <a:buFont typeface="Arial" pitchFamily="34" charset="0"/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76200" indent="0">
              <a:buClrTx/>
              <a:buFont typeface="Arial" pitchFamily="34" charset="0"/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物流延遲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r>
              <a:rPr lang="zh-TW" altLang="en-US" dirty="0" smtClean="0">
                <a:sym typeface="Wingdings" panose="05000000000000000000" pitchFamily="2" charset="2"/>
              </a:rPr>
              <a:t>延後分送進行分條與包裝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323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3516" t="71852" r="33553" b="8147"/>
          <a:stretch/>
        </p:blipFill>
        <p:spPr>
          <a:xfrm>
            <a:off x="293425" y="267818"/>
            <a:ext cx="4884630" cy="22007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3925" t="68519" r="32816" b="10741"/>
          <a:stretch/>
        </p:blipFill>
        <p:spPr>
          <a:xfrm>
            <a:off x="3284241" y="2390691"/>
            <a:ext cx="5466354" cy="25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半成品滯留與在製品存貨成本比較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612187" y="1800681"/>
          <a:ext cx="6096000" cy="2606402"/>
        </p:xfrm>
        <a:graphic>
          <a:graphicData uri="http://schemas.openxmlformats.org/drawingml/2006/table">
            <a:tbl>
              <a:tblPr firstRow="1" bandRow="1">
                <a:tableStyleId>{40254945-072A-4FBB-B5BE-EC8BF84F008B}</a:tableStyleId>
              </a:tblPr>
              <a:tblGrid>
                <a:gridCol w="3048000"/>
                <a:gridCol w="3048000"/>
              </a:tblGrid>
              <a:tr h="598423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半成品滯留存貨成本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在製品存貨成本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88348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生產過程半成品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滯留在緩衝區中所導致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作業程序的生產前置時間所造成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62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因管理手法或流程而改變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因生產速度加快而有所改變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98423">
                <a:tc>
                  <a:txBody>
                    <a:bodyPr/>
                    <a:lstStyle/>
                    <a:p>
                      <a:endParaRPr 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7810" t="69135" r="41105" b="26006"/>
          <a:stretch/>
        </p:blipFill>
        <p:spPr>
          <a:xfrm>
            <a:off x="5128114" y="3505570"/>
            <a:ext cx="1852864" cy="649706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1898339" y="3215005"/>
            <a:ext cx="2502566" cy="1441740"/>
            <a:chOff x="5005138" y="3504911"/>
            <a:chExt cx="2502566" cy="144174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101807" y="3623212"/>
              <a:ext cx="2405897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TW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Noto Sans CJK JP Regular" charset="0"/>
                <a:cs typeface="Noto Sans CJK JP Regular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Noto Sans CJK JP Regular" charset="0"/>
                  <a:cs typeface="Noto Sans CJK JP Regular" charset="0"/>
                </a:rPr>
                <a:t>å</a:t>
              </a:r>
              <a:r>
                <a:rPr kumimoji="0" lang="en-US" altLang="zh-TW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h</a:t>
              </a:r>
              <a:r>
                <a:rPr kumimoji="0" lang="en-US" altLang="zh-TW" sz="9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i</a:t>
              </a:r>
              <a:r>
                <a:rPr kumimoji="0" lang="en-US" altLang="zh-TW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zh-TW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k </a:t>
              </a: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)</a:t>
              </a:r>
              <a:r>
                <a:rPr kumimoji="0" lang="en-US" altLang="zh-TW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Noto Sans CJK JP Regular" charset="0"/>
                  <a:cs typeface="Noto Sans CJK JP Regular" charset="0"/>
                </a:rPr>
                <a:t>d</a:t>
              </a:r>
              <a:r>
                <a:rPr kumimoji="0" lang="en-US" altLang="zh-TW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i </a:t>
              </a: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zh-TW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k </a:t>
              </a: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)(</a:t>
              </a:r>
              <a:r>
                <a:rPr kumimoji="0" lang="en-US" altLang="zh-TW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Noto Sans CJK JP Regular" charset="0"/>
                  <a:cs typeface="Noto Sans CJK JP Regular" charset="0"/>
                </a:rPr>
                <a:t>m</a:t>
              </a:r>
              <a:r>
                <a:rPr kumimoji="0" lang="en-US" altLang="zh-TW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1 </a:t>
              </a: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Noto Sans CJK JP Regular" charset="0"/>
                  <a:cs typeface="Noto Sans CJK JP Regular" charset="0"/>
                </a:rPr>
                <a:t>+</a:t>
              </a: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Noto Sans CJK JP Regular" charset="0"/>
                  <a:cs typeface="Noto Sans CJK JP Regular" charset="0"/>
                </a:rPr>
                <a:t>m</a:t>
              </a:r>
              <a:r>
                <a:rPr kumimoji="0" lang="en-US" altLang="zh-TW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2 </a:t>
              </a:r>
              <a:r>
                <a: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)</a:t>
              </a:r>
              <a:endParaRPr kumimoji="0" lang="en-US" alt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5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i</a:t>
              </a:r>
              <a:r>
                <a:rPr kumimoji="0" lang="en-US" altLang="zh-TW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Noto Sans CJK JP Regular" charset="0"/>
                  <a:cs typeface="Noto Sans CJK JP Regular" charset="0"/>
                </a:rPr>
                <a:t>=</a:t>
              </a:r>
              <a:r>
                <a:rPr kumimoji="0" lang="en-US" altLang="zh-TW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1</a:t>
              </a:r>
              <a:endPara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oto Sans CJK JP Regular" charset="0"/>
                <a:cs typeface="Noto Sans CJK JP Regular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Noto Sans CJK JP Regular" charset="0"/>
                  <a:cs typeface="Noto Sans CJK JP Regular" charset="0"/>
                </a:rPr>
                <a:t/>
              </a:r>
              <a:br>
                <a:rPr kumimoji="0" lang="en-US" altLang="zh-TW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Noto Sans CJK JP Regular" charset="0"/>
                  <a:cs typeface="Noto Sans CJK JP Regular" charset="0"/>
                </a:rPr>
              </a:b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 flipV="1">
              <a:off x="5005138" y="3504911"/>
              <a:ext cx="363788" cy="45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Noto Sans CJK JP Regular" charset="0"/>
                  <a:cs typeface="Times New Roman" panose="02020603050405020304" pitchFamily="18" charset="0"/>
                </a:rPr>
                <a:t>N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589520" cy="68054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design (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Krajewski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Ritzman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 dirty="0"/>
          </a:p>
        </p:txBody>
      </p:sp>
      <p:pic>
        <p:nvPicPr>
          <p:cNvPr id="1026" name="Picture 2" descr="To Accompany Krajewski &amp; Ritzman Operations Management: Strategy and Analysis, Seventh Edition Â© 2004 Prentice Hall, Inc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94" y="746975"/>
            <a:ext cx="5768221" cy="43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 dirty="0"/>
          </a:p>
        </p:txBody>
      </p:sp>
      <p:pic>
        <p:nvPicPr>
          <p:cNvPr id="2050" name="Picture 2" descr="Customer-Contact Matrix forCustomer-Contact Matrix for&#10;Service ProcessesService Processes&#10;Less Customer Contact and Cust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2" y="0"/>
            <a:ext cx="6850774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05" y="51256"/>
            <a:ext cx="6782572" cy="5092244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5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-143057" y="326818"/>
            <a:ext cx="341517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2000" b="1" dirty="0"/>
              <a:t>案例公司延遲作業</a:t>
            </a:r>
            <a:r>
              <a:rPr lang="zh-TW" altLang="en-US" sz="2000" b="1" dirty="0" smtClean="0"/>
              <a:t>規劃</a:t>
            </a:r>
            <a:endParaRPr lang="en-US" sz="2000" b="1"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090625" y="451159"/>
            <a:ext cx="55962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FC </a:t>
            </a:r>
            <a:r>
              <a:rPr lang="zh-TW" altLang="en-US" sz="1800" dirty="0"/>
              <a:t>公司黃銅</a:t>
            </a:r>
            <a:r>
              <a:rPr lang="zh-TW" altLang="en-US" sz="1800" dirty="0" smtClean="0"/>
              <a:t>片製造</a:t>
            </a:r>
            <a:r>
              <a:rPr lang="zh-TW" altLang="en-US" sz="1800" dirty="0"/>
              <a:t>流</a:t>
            </a:r>
            <a:r>
              <a:rPr lang="zh-TW" altLang="en-US" sz="1800" dirty="0" smtClean="0"/>
              <a:t>程</a:t>
            </a:r>
            <a:r>
              <a:rPr lang="en-US" sz="1800" dirty="0" smtClean="0"/>
              <a:t>13 </a:t>
            </a:r>
            <a:r>
              <a:rPr lang="zh-TW" altLang="en-US" sz="1800" dirty="0"/>
              <a:t>個</a:t>
            </a:r>
            <a:r>
              <a:rPr lang="zh-TW" altLang="en-US" sz="1800" dirty="0" smtClean="0"/>
              <a:t>步驟可概</a:t>
            </a:r>
            <a:r>
              <a:rPr lang="zh-TW" altLang="en-US" sz="1800" dirty="0"/>
              <a:t>分為</a:t>
            </a:r>
            <a:r>
              <a:rPr lang="zh-TW" altLang="en-US" sz="1800" dirty="0" smtClean="0"/>
              <a:t>：</a:t>
            </a:r>
            <a:endParaRPr lang="en-US" altLang="zh-TW" sz="1800" dirty="0" smtClean="0"/>
          </a:p>
          <a:p>
            <a:pPr marL="7620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</a:t>
            </a:r>
            <a:r>
              <a:rPr lang="zh-TW" altLang="en-US" sz="1800" dirty="0" smtClean="0"/>
              <a:t>熔</a:t>
            </a:r>
            <a:r>
              <a:rPr lang="zh-TW" altLang="en-US" sz="1800" dirty="0"/>
              <a:t>鑄粗壓、燒炖中壓、燒炖精壓與分條</a:t>
            </a:r>
            <a:r>
              <a:rPr lang="zh-TW" altLang="en-US" sz="1800" dirty="0" smtClean="0"/>
              <a:t>包裝。</a:t>
            </a:r>
            <a:endParaRPr lang="en-US" altLang="zh-TW" sz="1800" dirty="0" smtClean="0"/>
          </a:p>
          <a:p>
            <a:r>
              <a:rPr lang="zh-TW" altLang="en-US" sz="1800" dirty="0" smtClean="0"/>
              <a:t>生產步驟連續不間斷、產品</a:t>
            </a:r>
            <a:r>
              <a:rPr lang="zh-TW" altLang="en-US" sz="1800" dirty="0"/>
              <a:t>也不易</a:t>
            </a:r>
            <a:r>
              <a:rPr lang="zh-TW" altLang="en-US" sz="1800" dirty="0" smtClean="0"/>
              <a:t>分割</a:t>
            </a:r>
            <a:endParaRPr lang="en-US" altLang="zh-TW" sz="1800" dirty="0" smtClean="0"/>
          </a:p>
          <a:p>
            <a:r>
              <a:rPr lang="zh-TW" altLang="en-US" sz="1800" dirty="0" smtClean="0"/>
              <a:t>熔</a:t>
            </a:r>
            <a:r>
              <a:rPr lang="zh-TW" altLang="en-US" sz="1800" dirty="0"/>
              <a:t>鑄粗壓、燒炖中壓或燒炖精壓後，產品可在流程間的中繼站等待</a:t>
            </a:r>
            <a:r>
              <a:rPr lang="zh-TW" altLang="en-US" sz="1800" dirty="0" smtClean="0"/>
              <a:t>下個</a:t>
            </a:r>
            <a:r>
              <a:rPr lang="zh-TW" altLang="en-US" sz="1800" dirty="0"/>
              <a:t>製程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en-US" sz="1800" dirty="0" smtClean="0"/>
              <a:t>未</a:t>
            </a:r>
            <a:r>
              <a:rPr lang="zh-TW" altLang="en-US" sz="1800" dirty="0"/>
              <a:t>實施延遲</a:t>
            </a:r>
            <a:r>
              <a:rPr lang="zh-TW" altLang="en-US" sz="1800" dirty="0" smtClean="0"/>
              <a:t>作業前</a:t>
            </a:r>
            <a:r>
              <a:rPr lang="zh-TW" altLang="en-US" sz="1800" dirty="0"/>
              <a:t>，依顧客需求</a:t>
            </a:r>
            <a:r>
              <a:rPr lang="zh-TW" altLang="en-US" sz="1800" dirty="0" smtClean="0"/>
              <a:t>規格，</a:t>
            </a:r>
            <a:r>
              <a:rPr lang="zh-TW" altLang="en-US" sz="1800" dirty="0"/>
              <a:t>從熔鑄粗壓開始，即分開</a:t>
            </a:r>
            <a:r>
              <a:rPr lang="zh-TW" altLang="en-US" sz="1800" dirty="0" smtClean="0"/>
              <a:t>製造作業程序。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3801" t="59649" r="33158" b="23509"/>
          <a:stretch/>
        </p:blipFill>
        <p:spPr>
          <a:xfrm>
            <a:off x="3090625" y="3151970"/>
            <a:ext cx="5705157" cy="178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 dirty="0"/>
          </a:p>
        </p:txBody>
      </p:sp>
      <p:pic>
        <p:nvPicPr>
          <p:cNvPr id="5" name="圖片 4" descr="供應鏈延遲策略_銅片產業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32963" r="14884" b="1591"/>
          <a:stretch/>
        </p:blipFill>
        <p:spPr>
          <a:xfrm>
            <a:off x="1010091" y="786810"/>
            <a:ext cx="7102551" cy="35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080" y="700558"/>
            <a:ext cx="9276201" cy="8574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/>
              <a:t>如何執行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r>
              <a:rPr lang="zh-TW" altLang="en-US" dirty="0" smtClean="0"/>
              <a:t>延遲產品差異化的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(Lee and Tang, 1997)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84312" y="2000711"/>
            <a:ext cx="7910623" cy="802315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標準化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(standardization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 dirty="0"/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184312" y="2563287"/>
            <a:ext cx="7910623" cy="8138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ClrTx/>
              <a:buFont typeface="Arial" pitchFamily="34" charset="0"/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模組化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(modular design)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184311" y="3138395"/>
            <a:ext cx="7910623" cy="11000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ClrTx/>
              <a:buFont typeface="Arial" pitchFamily="34" charset="0"/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流程重組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(process restructuring)</a:t>
            </a:r>
          </a:p>
        </p:txBody>
      </p:sp>
    </p:spTree>
    <p:extLst>
      <p:ext uri="{BB962C8B-B14F-4D97-AF65-F5344CB8AC3E}">
        <p14:creationId xmlns:p14="http://schemas.microsoft.com/office/powerpoint/2010/main" val="24992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84" y="510775"/>
            <a:ext cx="5727816" cy="857400"/>
          </a:xfrm>
        </p:spPr>
        <p:txBody>
          <a:bodyPr/>
          <a:lstStyle/>
          <a:p>
            <a:pPr algn="l"/>
            <a:r>
              <a:rPr lang="zh-TW" altLang="en-US" dirty="0" smtClean="0"/>
              <a:t>延遲策略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76825" y="1609726"/>
            <a:ext cx="8280400" cy="2616200"/>
            <a:chOff x="480" y="1206"/>
            <a:chExt cx="5216" cy="164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4" y="1206"/>
              <a:ext cx="4762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80" y="1258"/>
              <a:ext cx="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80" y="1401"/>
              <a:ext cx="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48" y="1559"/>
              <a:ext cx="14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29" y="1559"/>
              <a:ext cx="9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465" y="1571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5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類</a:t>
              </a: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產品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837" y="1559"/>
              <a:ext cx="9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80" y="1713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0" y="1842"/>
              <a:ext cx="4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56" y="1986"/>
              <a:ext cx="14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437" y="1986"/>
              <a:ext cx="9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69" y="1998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500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類</a:t>
              </a: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產品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31" y="1986"/>
              <a:ext cx="9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80" y="2146"/>
              <a:ext cx="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71" y="2294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熔鑄粗壓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313" y="2284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865" y="2294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燒炖中壓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308" y="2284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878" y="2408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燒炖精壓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319" y="2408"/>
              <a:ext cx="3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＋分條包裝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853" y="2284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80" y="2427"/>
              <a:ext cx="2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80" y="2473"/>
              <a:ext cx="23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440" y="2715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共同製程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883" y="2705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397" y="2715"/>
              <a:ext cx="4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差</a:t>
              </a:r>
              <a:r>
                <a:rPr kumimoji="0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異</a:t>
              </a:r>
              <a:r>
                <a:rPr kumimoji="0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製程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839" y="2705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63" y="2530"/>
              <a:ext cx="1758" cy="99"/>
            </a:xfrm>
            <a:custGeom>
              <a:avLst/>
              <a:gdLst>
                <a:gd name="T0" fmla="*/ 1658 w 1758"/>
                <a:gd name="T1" fmla="*/ 66 h 99"/>
                <a:gd name="T2" fmla="*/ 1658 w 1758"/>
                <a:gd name="T3" fmla="*/ 99 h 99"/>
                <a:gd name="T4" fmla="*/ 1725 w 1758"/>
                <a:gd name="T5" fmla="*/ 66 h 99"/>
                <a:gd name="T6" fmla="*/ 1658 w 1758"/>
                <a:gd name="T7" fmla="*/ 66 h 99"/>
                <a:gd name="T8" fmla="*/ 1658 w 1758"/>
                <a:gd name="T9" fmla="*/ 33 h 99"/>
                <a:gd name="T10" fmla="*/ 1658 w 1758"/>
                <a:gd name="T11" fmla="*/ 66 h 99"/>
                <a:gd name="T12" fmla="*/ 1675 w 1758"/>
                <a:gd name="T13" fmla="*/ 66 h 99"/>
                <a:gd name="T14" fmla="*/ 1675 w 1758"/>
                <a:gd name="T15" fmla="*/ 33 h 99"/>
                <a:gd name="T16" fmla="*/ 1658 w 1758"/>
                <a:gd name="T17" fmla="*/ 33 h 99"/>
                <a:gd name="T18" fmla="*/ 1658 w 1758"/>
                <a:gd name="T19" fmla="*/ 0 h 99"/>
                <a:gd name="T20" fmla="*/ 1658 w 1758"/>
                <a:gd name="T21" fmla="*/ 33 h 99"/>
                <a:gd name="T22" fmla="*/ 1675 w 1758"/>
                <a:gd name="T23" fmla="*/ 33 h 99"/>
                <a:gd name="T24" fmla="*/ 1675 w 1758"/>
                <a:gd name="T25" fmla="*/ 66 h 99"/>
                <a:gd name="T26" fmla="*/ 1725 w 1758"/>
                <a:gd name="T27" fmla="*/ 66 h 99"/>
                <a:gd name="T28" fmla="*/ 1758 w 1758"/>
                <a:gd name="T29" fmla="*/ 49 h 99"/>
                <a:gd name="T30" fmla="*/ 1658 w 1758"/>
                <a:gd name="T31" fmla="*/ 0 h 99"/>
                <a:gd name="T32" fmla="*/ 0 w 1758"/>
                <a:gd name="T33" fmla="*/ 32 h 99"/>
                <a:gd name="T34" fmla="*/ 0 w 1758"/>
                <a:gd name="T35" fmla="*/ 66 h 99"/>
                <a:gd name="T36" fmla="*/ 1658 w 1758"/>
                <a:gd name="T37" fmla="*/ 66 h 99"/>
                <a:gd name="T38" fmla="*/ 1658 w 1758"/>
                <a:gd name="T39" fmla="*/ 33 h 99"/>
                <a:gd name="T40" fmla="*/ 0 w 1758"/>
                <a:gd name="T41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8" h="99">
                  <a:moveTo>
                    <a:pt x="1658" y="66"/>
                  </a:moveTo>
                  <a:lnTo>
                    <a:pt x="1658" y="99"/>
                  </a:lnTo>
                  <a:lnTo>
                    <a:pt x="1725" y="66"/>
                  </a:lnTo>
                  <a:lnTo>
                    <a:pt x="1658" y="66"/>
                  </a:lnTo>
                  <a:close/>
                  <a:moveTo>
                    <a:pt x="1658" y="33"/>
                  </a:moveTo>
                  <a:lnTo>
                    <a:pt x="1658" y="66"/>
                  </a:lnTo>
                  <a:lnTo>
                    <a:pt x="1675" y="66"/>
                  </a:lnTo>
                  <a:lnTo>
                    <a:pt x="1675" y="33"/>
                  </a:lnTo>
                  <a:lnTo>
                    <a:pt x="1658" y="33"/>
                  </a:lnTo>
                  <a:close/>
                  <a:moveTo>
                    <a:pt x="1658" y="0"/>
                  </a:moveTo>
                  <a:lnTo>
                    <a:pt x="1658" y="33"/>
                  </a:lnTo>
                  <a:lnTo>
                    <a:pt x="1675" y="33"/>
                  </a:lnTo>
                  <a:lnTo>
                    <a:pt x="1675" y="66"/>
                  </a:lnTo>
                  <a:lnTo>
                    <a:pt x="1725" y="66"/>
                  </a:lnTo>
                  <a:lnTo>
                    <a:pt x="1758" y="49"/>
                  </a:lnTo>
                  <a:lnTo>
                    <a:pt x="1658" y="0"/>
                  </a:lnTo>
                  <a:close/>
                  <a:moveTo>
                    <a:pt x="0" y="32"/>
                  </a:moveTo>
                  <a:lnTo>
                    <a:pt x="0" y="66"/>
                  </a:lnTo>
                  <a:lnTo>
                    <a:pt x="1658" y="66"/>
                  </a:lnTo>
                  <a:lnTo>
                    <a:pt x="1658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2820" y="2530"/>
              <a:ext cx="1857" cy="99"/>
            </a:xfrm>
            <a:custGeom>
              <a:avLst/>
              <a:gdLst>
                <a:gd name="T0" fmla="*/ 1757 w 1857"/>
                <a:gd name="T1" fmla="*/ 66 h 99"/>
                <a:gd name="T2" fmla="*/ 1757 w 1857"/>
                <a:gd name="T3" fmla="*/ 99 h 99"/>
                <a:gd name="T4" fmla="*/ 1824 w 1857"/>
                <a:gd name="T5" fmla="*/ 66 h 99"/>
                <a:gd name="T6" fmla="*/ 1757 w 1857"/>
                <a:gd name="T7" fmla="*/ 66 h 99"/>
                <a:gd name="T8" fmla="*/ 1757 w 1857"/>
                <a:gd name="T9" fmla="*/ 33 h 99"/>
                <a:gd name="T10" fmla="*/ 1757 w 1857"/>
                <a:gd name="T11" fmla="*/ 66 h 99"/>
                <a:gd name="T12" fmla="*/ 1774 w 1857"/>
                <a:gd name="T13" fmla="*/ 66 h 99"/>
                <a:gd name="T14" fmla="*/ 1774 w 1857"/>
                <a:gd name="T15" fmla="*/ 33 h 99"/>
                <a:gd name="T16" fmla="*/ 1757 w 1857"/>
                <a:gd name="T17" fmla="*/ 33 h 99"/>
                <a:gd name="T18" fmla="*/ 1757 w 1857"/>
                <a:gd name="T19" fmla="*/ 0 h 99"/>
                <a:gd name="T20" fmla="*/ 1757 w 1857"/>
                <a:gd name="T21" fmla="*/ 33 h 99"/>
                <a:gd name="T22" fmla="*/ 1774 w 1857"/>
                <a:gd name="T23" fmla="*/ 33 h 99"/>
                <a:gd name="T24" fmla="*/ 1774 w 1857"/>
                <a:gd name="T25" fmla="*/ 66 h 99"/>
                <a:gd name="T26" fmla="*/ 1824 w 1857"/>
                <a:gd name="T27" fmla="*/ 66 h 99"/>
                <a:gd name="T28" fmla="*/ 1857 w 1857"/>
                <a:gd name="T29" fmla="*/ 49 h 99"/>
                <a:gd name="T30" fmla="*/ 1757 w 1857"/>
                <a:gd name="T31" fmla="*/ 0 h 99"/>
                <a:gd name="T32" fmla="*/ 0 w 1857"/>
                <a:gd name="T33" fmla="*/ 32 h 99"/>
                <a:gd name="T34" fmla="*/ 0 w 1857"/>
                <a:gd name="T35" fmla="*/ 66 h 99"/>
                <a:gd name="T36" fmla="*/ 1757 w 1857"/>
                <a:gd name="T37" fmla="*/ 66 h 99"/>
                <a:gd name="T38" fmla="*/ 1757 w 1857"/>
                <a:gd name="T39" fmla="*/ 33 h 99"/>
                <a:gd name="T40" fmla="*/ 0 w 1857"/>
                <a:gd name="T41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57" h="99">
                  <a:moveTo>
                    <a:pt x="1757" y="66"/>
                  </a:moveTo>
                  <a:lnTo>
                    <a:pt x="1757" y="99"/>
                  </a:lnTo>
                  <a:lnTo>
                    <a:pt x="1824" y="66"/>
                  </a:lnTo>
                  <a:lnTo>
                    <a:pt x="1757" y="66"/>
                  </a:lnTo>
                  <a:close/>
                  <a:moveTo>
                    <a:pt x="1757" y="33"/>
                  </a:moveTo>
                  <a:lnTo>
                    <a:pt x="1757" y="66"/>
                  </a:lnTo>
                  <a:lnTo>
                    <a:pt x="1774" y="66"/>
                  </a:lnTo>
                  <a:lnTo>
                    <a:pt x="1774" y="33"/>
                  </a:lnTo>
                  <a:lnTo>
                    <a:pt x="1757" y="33"/>
                  </a:lnTo>
                  <a:close/>
                  <a:moveTo>
                    <a:pt x="1757" y="0"/>
                  </a:moveTo>
                  <a:lnTo>
                    <a:pt x="1757" y="33"/>
                  </a:lnTo>
                  <a:lnTo>
                    <a:pt x="1774" y="33"/>
                  </a:lnTo>
                  <a:lnTo>
                    <a:pt x="1774" y="66"/>
                  </a:lnTo>
                  <a:lnTo>
                    <a:pt x="1824" y="66"/>
                  </a:lnTo>
                  <a:lnTo>
                    <a:pt x="1857" y="49"/>
                  </a:lnTo>
                  <a:lnTo>
                    <a:pt x="1757" y="0"/>
                  </a:lnTo>
                  <a:close/>
                  <a:moveTo>
                    <a:pt x="0" y="32"/>
                  </a:moveTo>
                  <a:lnTo>
                    <a:pt x="0" y="66"/>
                  </a:lnTo>
                  <a:lnTo>
                    <a:pt x="1757" y="66"/>
                  </a:lnTo>
                  <a:lnTo>
                    <a:pt x="1757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786" y="1899"/>
              <a:ext cx="204" cy="207"/>
              <a:chOff x="786" y="1899"/>
              <a:chExt cx="204" cy="207"/>
            </a:xfrm>
          </p:grpSpPr>
          <p:pic>
            <p:nvPicPr>
              <p:cNvPr id="1057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" y="1899"/>
                <a:ext cx="20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8" name="Picture 3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" y="1899"/>
                <a:ext cx="20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985" y="1970"/>
              <a:ext cx="1299" cy="66"/>
            </a:xfrm>
            <a:custGeom>
              <a:avLst/>
              <a:gdLst>
                <a:gd name="T0" fmla="*/ 303 w 1299"/>
                <a:gd name="T1" fmla="*/ 33 h 66"/>
                <a:gd name="T2" fmla="*/ 236 w 1299"/>
                <a:gd name="T3" fmla="*/ 0 h 66"/>
                <a:gd name="T4" fmla="*/ 236 w 1299"/>
                <a:gd name="T5" fmla="*/ 29 h 66"/>
                <a:gd name="T6" fmla="*/ 5 w 1299"/>
                <a:gd name="T7" fmla="*/ 28 h 66"/>
                <a:gd name="T8" fmla="*/ 2 w 1299"/>
                <a:gd name="T9" fmla="*/ 30 h 66"/>
                <a:gd name="T10" fmla="*/ 0 w 1299"/>
                <a:gd name="T11" fmla="*/ 32 h 66"/>
                <a:gd name="T12" fmla="*/ 2 w 1299"/>
                <a:gd name="T13" fmla="*/ 35 h 66"/>
                <a:gd name="T14" fmla="*/ 4 w 1299"/>
                <a:gd name="T15" fmla="*/ 36 h 66"/>
                <a:gd name="T16" fmla="*/ 236 w 1299"/>
                <a:gd name="T17" fmla="*/ 37 h 66"/>
                <a:gd name="T18" fmla="*/ 236 w 1299"/>
                <a:gd name="T19" fmla="*/ 66 h 66"/>
                <a:gd name="T20" fmla="*/ 295 w 1299"/>
                <a:gd name="T21" fmla="*/ 37 h 66"/>
                <a:gd name="T22" fmla="*/ 303 w 1299"/>
                <a:gd name="T23" fmla="*/ 33 h 66"/>
                <a:gd name="T24" fmla="*/ 792 w 1299"/>
                <a:gd name="T25" fmla="*/ 37 h 66"/>
                <a:gd name="T26" fmla="*/ 745 w 1299"/>
                <a:gd name="T27" fmla="*/ 37 h 66"/>
                <a:gd name="T28" fmla="*/ 734 w 1299"/>
                <a:gd name="T29" fmla="*/ 37 h 66"/>
                <a:gd name="T30" fmla="*/ 734 w 1299"/>
                <a:gd name="T31" fmla="*/ 66 h 66"/>
                <a:gd name="T32" fmla="*/ 792 w 1299"/>
                <a:gd name="T33" fmla="*/ 37 h 66"/>
                <a:gd name="T34" fmla="*/ 800 w 1299"/>
                <a:gd name="T35" fmla="*/ 33 h 66"/>
                <a:gd name="T36" fmla="*/ 735 w 1299"/>
                <a:gd name="T37" fmla="*/ 0 h 66"/>
                <a:gd name="T38" fmla="*/ 734 w 1299"/>
                <a:gd name="T39" fmla="*/ 29 h 66"/>
                <a:gd name="T40" fmla="*/ 503 w 1299"/>
                <a:gd name="T41" fmla="*/ 28 h 66"/>
                <a:gd name="T42" fmla="*/ 499 w 1299"/>
                <a:gd name="T43" fmla="*/ 30 h 66"/>
                <a:gd name="T44" fmla="*/ 498 w 1299"/>
                <a:gd name="T45" fmla="*/ 32 h 66"/>
                <a:gd name="T46" fmla="*/ 499 w 1299"/>
                <a:gd name="T47" fmla="*/ 35 h 66"/>
                <a:gd name="T48" fmla="*/ 502 w 1299"/>
                <a:gd name="T49" fmla="*/ 36 h 66"/>
                <a:gd name="T50" fmla="*/ 734 w 1299"/>
                <a:gd name="T51" fmla="*/ 37 h 66"/>
                <a:gd name="T52" fmla="*/ 745 w 1299"/>
                <a:gd name="T53" fmla="*/ 37 h 66"/>
                <a:gd name="T54" fmla="*/ 792 w 1299"/>
                <a:gd name="T55" fmla="*/ 37 h 66"/>
                <a:gd name="T56" fmla="*/ 800 w 1299"/>
                <a:gd name="T57" fmla="*/ 33 h 66"/>
                <a:gd name="T58" fmla="*/ 1299 w 1299"/>
                <a:gd name="T59" fmla="*/ 33 h 66"/>
                <a:gd name="T60" fmla="*/ 1232 w 1299"/>
                <a:gd name="T61" fmla="*/ 0 h 66"/>
                <a:gd name="T62" fmla="*/ 1232 w 1299"/>
                <a:gd name="T63" fmla="*/ 29 h 66"/>
                <a:gd name="T64" fmla="*/ 1000 w 1299"/>
                <a:gd name="T65" fmla="*/ 28 h 66"/>
                <a:gd name="T66" fmla="*/ 997 w 1299"/>
                <a:gd name="T67" fmla="*/ 30 h 66"/>
                <a:gd name="T68" fmla="*/ 995 w 1299"/>
                <a:gd name="T69" fmla="*/ 32 h 66"/>
                <a:gd name="T70" fmla="*/ 997 w 1299"/>
                <a:gd name="T71" fmla="*/ 35 h 66"/>
                <a:gd name="T72" fmla="*/ 999 w 1299"/>
                <a:gd name="T73" fmla="*/ 36 h 66"/>
                <a:gd name="T74" fmla="*/ 1232 w 1299"/>
                <a:gd name="T75" fmla="*/ 37 h 66"/>
                <a:gd name="T76" fmla="*/ 1232 w 1299"/>
                <a:gd name="T77" fmla="*/ 66 h 66"/>
                <a:gd name="T78" fmla="*/ 1290 w 1299"/>
                <a:gd name="T79" fmla="*/ 37 h 66"/>
                <a:gd name="T80" fmla="*/ 1299 w 1299"/>
                <a:gd name="T81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9" h="66">
                  <a:moveTo>
                    <a:pt x="303" y="33"/>
                  </a:moveTo>
                  <a:lnTo>
                    <a:pt x="236" y="0"/>
                  </a:lnTo>
                  <a:lnTo>
                    <a:pt x="236" y="29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236" y="37"/>
                  </a:lnTo>
                  <a:lnTo>
                    <a:pt x="236" y="66"/>
                  </a:lnTo>
                  <a:lnTo>
                    <a:pt x="295" y="37"/>
                  </a:lnTo>
                  <a:lnTo>
                    <a:pt x="303" y="33"/>
                  </a:lnTo>
                  <a:close/>
                  <a:moveTo>
                    <a:pt x="792" y="37"/>
                  </a:moveTo>
                  <a:lnTo>
                    <a:pt x="745" y="37"/>
                  </a:lnTo>
                  <a:lnTo>
                    <a:pt x="734" y="37"/>
                  </a:lnTo>
                  <a:lnTo>
                    <a:pt x="734" y="66"/>
                  </a:lnTo>
                  <a:lnTo>
                    <a:pt x="792" y="37"/>
                  </a:lnTo>
                  <a:close/>
                  <a:moveTo>
                    <a:pt x="800" y="33"/>
                  </a:moveTo>
                  <a:lnTo>
                    <a:pt x="735" y="0"/>
                  </a:lnTo>
                  <a:lnTo>
                    <a:pt x="734" y="29"/>
                  </a:lnTo>
                  <a:lnTo>
                    <a:pt x="503" y="28"/>
                  </a:lnTo>
                  <a:lnTo>
                    <a:pt x="499" y="30"/>
                  </a:lnTo>
                  <a:lnTo>
                    <a:pt x="498" y="32"/>
                  </a:lnTo>
                  <a:lnTo>
                    <a:pt x="499" y="35"/>
                  </a:lnTo>
                  <a:lnTo>
                    <a:pt x="502" y="36"/>
                  </a:lnTo>
                  <a:lnTo>
                    <a:pt x="734" y="37"/>
                  </a:lnTo>
                  <a:lnTo>
                    <a:pt x="745" y="37"/>
                  </a:lnTo>
                  <a:lnTo>
                    <a:pt x="792" y="37"/>
                  </a:lnTo>
                  <a:lnTo>
                    <a:pt x="800" y="33"/>
                  </a:lnTo>
                  <a:close/>
                  <a:moveTo>
                    <a:pt x="1299" y="33"/>
                  </a:moveTo>
                  <a:lnTo>
                    <a:pt x="1232" y="0"/>
                  </a:lnTo>
                  <a:lnTo>
                    <a:pt x="1232" y="29"/>
                  </a:lnTo>
                  <a:lnTo>
                    <a:pt x="1000" y="28"/>
                  </a:lnTo>
                  <a:lnTo>
                    <a:pt x="997" y="30"/>
                  </a:lnTo>
                  <a:lnTo>
                    <a:pt x="995" y="32"/>
                  </a:lnTo>
                  <a:lnTo>
                    <a:pt x="997" y="35"/>
                  </a:lnTo>
                  <a:lnTo>
                    <a:pt x="999" y="36"/>
                  </a:lnTo>
                  <a:lnTo>
                    <a:pt x="1232" y="37"/>
                  </a:lnTo>
                  <a:lnTo>
                    <a:pt x="1232" y="66"/>
                  </a:lnTo>
                  <a:lnTo>
                    <a:pt x="1290" y="37"/>
                  </a:lnTo>
                  <a:lnTo>
                    <a:pt x="129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7" name="Group 39"/>
            <p:cNvGrpSpPr>
              <a:grpSpLocks/>
            </p:cNvGrpSpPr>
            <p:nvPr/>
          </p:nvGrpSpPr>
          <p:grpSpPr bwMode="auto">
            <a:xfrm>
              <a:off x="1781" y="1899"/>
              <a:ext cx="204" cy="207"/>
              <a:chOff x="1781" y="1899"/>
              <a:chExt cx="204" cy="207"/>
            </a:xfrm>
          </p:grpSpPr>
          <p:pic>
            <p:nvPicPr>
              <p:cNvPr id="1061" name="Picture 3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" y="1899"/>
                <a:ext cx="20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2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" y="1899"/>
                <a:ext cx="20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1288" y="1903"/>
              <a:ext cx="1196" cy="199"/>
              <a:chOff x="1288" y="1903"/>
              <a:chExt cx="1196" cy="199"/>
            </a:xfrm>
          </p:grpSpPr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1288" y="1903"/>
                <a:ext cx="201" cy="19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2283" y="1903"/>
                <a:ext cx="201" cy="19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2777" y="1601"/>
              <a:ext cx="203" cy="206"/>
              <a:chOff x="2777" y="1601"/>
              <a:chExt cx="203" cy="206"/>
            </a:xfrm>
          </p:grpSpPr>
          <p:pic>
            <p:nvPicPr>
              <p:cNvPr id="1067" name="Picture 4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1601"/>
                <a:ext cx="203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8" name="Picture 4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1601"/>
                <a:ext cx="203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3775" y="1605"/>
              <a:ext cx="201" cy="199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2976" y="1672"/>
              <a:ext cx="1297" cy="66"/>
            </a:xfrm>
            <a:custGeom>
              <a:avLst/>
              <a:gdLst>
                <a:gd name="T0" fmla="*/ 799 w 1297"/>
                <a:gd name="T1" fmla="*/ 33 h 66"/>
                <a:gd name="T2" fmla="*/ 733 w 1297"/>
                <a:gd name="T3" fmla="*/ 0 h 66"/>
                <a:gd name="T4" fmla="*/ 733 w 1297"/>
                <a:gd name="T5" fmla="*/ 28 h 66"/>
                <a:gd name="T6" fmla="*/ 4 w 1297"/>
                <a:gd name="T7" fmla="*/ 28 h 66"/>
                <a:gd name="T8" fmla="*/ 1 w 1297"/>
                <a:gd name="T9" fmla="*/ 29 h 66"/>
                <a:gd name="T10" fmla="*/ 0 w 1297"/>
                <a:gd name="T11" fmla="*/ 32 h 66"/>
                <a:gd name="T12" fmla="*/ 1 w 1297"/>
                <a:gd name="T13" fmla="*/ 35 h 66"/>
                <a:gd name="T14" fmla="*/ 4 w 1297"/>
                <a:gd name="T15" fmla="*/ 36 h 66"/>
                <a:gd name="T16" fmla="*/ 733 w 1297"/>
                <a:gd name="T17" fmla="*/ 37 h 66"/>
                <a:gd name="T18" fmla="*/ 732 w 1297"/>
                <a:gd name="T19" fmla="*/ 66 h 66"/>
                <a:gd name="T20" fmla="*/ 791 w 1297"/>
                <a:gd name="T21" fmla="*/ 37 h 66"/>
                <a:gd name="T22" fmla="*/ 799 w 1297"/>
                <a:gd name="T23" fmla="*/ 33 h 66"/>
                <a:gd name="T24" fmla="*/ 1297 w 1297"/>
                <a:gd name="T25" fmla="*/ 33 h 66"/>
                <a:gd name="T26" fmla="*/ 1231 w 1297"/>
                <a:gd name="T27" fmla="*/ 0 h 66"/>
                <a:gd name="T28" fmla="*/ 1231 w 1297"/>
                <a:gd name="T29" fmla="*/ 28 h 66"/>
                <a:gd name="T30" fmla="*/ 999 w 1297"/>
                <a:gd name="T31" fmla="*/ 28 h 66"/>
                <a:gd name="T32" fmla="*/ 995 w 1297"/>
                <a:gd name="T33" fmla="*/ 29 h 66"/>
                <a:gd name="T34" fmla="*/ 994 w 1297"/>
                <a:gd name="T35" fmla="*/ 32 h 66"/>
                <a:gd name="T36" fmla="*/ 995 w 1297"/>
                <a:gd name="T37" fmla="*/ 35 h 66"/>
                <a:gd name="T38" fmla="*/ 998 w 1297"/>
                <a:gd name="T39" fmla="*/ 36 h 66"/>
                <a:gd name="T40" fmla="*/ 1231 w 1297"/>
                <a:gd name="T41" fmla="*/ 37 h 66"/>
                <a:gd name="T42" fmla="*/ 1231 w 1297"/>
                <a:gd name="T43" fmla="*/ 66 h 66"/>
                <a:gd name="T44" fmla="*/ 1289 w 1297"/>
                <a:gd name="T45" fmla="*/ 37 h 66"/>
                <a:gd name="T46" fmla="*/ 1297 w 1297"/>
                <a:gd name="T4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97" h="66">
                  <a:moveTo>
                    <a:pt x="799" y="33"/>
                  </a:moveTo>
                  <a:lnTo>
                    <a:pt x="733" y="0"/>
                  </a:lnTo>
                  <a:lnTo>
                    <a:pt x="733" y="28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4" y="36"/>
                  </a:lnTo>
                  <a:lnTo>
                    <a:pt x="733" y="37"/>
                  </a:lnTo>
                  <a:lnTo>
                    <a:pt x="732" y="66"/>
                  </a:lnTo>
                  <a:lnTo>
                    <a:pt x="791" y="37"/>
                  </a:lnTo>
                  <a:lnTo>
                    <a:pt x="799" y="33"/>
                  </a:lnTo>
                  <a:close/>
                  <a:moveTo>
                    <a:pt x="1297" y="33"/>
                  </a:moveTo>
                  <a:lnTo>
                    <a:pt x="1231" y="0"/>
                  </a:lnTo>
                  <a:lnTo>
                    <a:pt x="1231" y="28"/>
                  </a:lnTo>
                  <a:lnTo>
                    <a:pt x="999" y="28"/>
                  </a:lnTo>
                  <a:lnTo>
                    <a:pt x="995" y="29"/>
                  </a:lnTo>
                  <a:lnTo>
                    <a:pt x="994" y="32"/>
                  </a:lnTo>
                  <a:lnTo>
                    <a:pt x="995" y="35"/>
                  </a:lnTo>
                  <a:lnTo>
                    <a:pt x="998" y="36"/>
                  </a:lnTo>
                  <a:lnTo>
                    <a:pt x="1231" y="37"/>
                  </a:lnTo>
                  <a:lnTo>
                    <a:pt x="1231" y="66"/>
                  </a:lnTo>
                  <a:lnTo>
                    <a:pt x="1289" y="37"/>
                  </a:lnTo>
                  <a:lnTo>
                    <a:pt x="129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2478" y="1704"/>
              <a:ext cx="303" cy="597"/>
            </a:xfrm>
            <a:custGeom>
              <a:avLst/>
              <a:gdLst>
                <a:gd name="T0" fmla="*/ 303 w 303"/>
                <a:gd name="T1" fmla="*/ 597 h 597"/>
                <a:gd name="T2" fmla="*/ 288 w 303"/>
                <a:gd name="T3" fmla="*/ 570 h 597"/>
                <a:gd name="T4" fmla="*/ 267 w 303"/>
                <a:gd name="T5" fmla="*/ 533 h 597"/>
                <a:gd name="T6" fmla="*/ 250 w 303"/>
                <a:gd name="T7" fmla="*/ 557 h 597"/>
                <a:gd name="T8" fmla="*/ 6 w 303"/>
                <a:gd name="T9" fmla="*/ 395 h 597"/>
                <a:gd name="T10" fmla="*/ 3 w 303"/>
                <a:gd name="T11" fmla="*/ 394 h 597"/>
                <a:gd name="T12" fmla="*/ 0 w 303"/>
                <a:gd name="T13" fmla="*/ 396 h 597"/>
                <a:gd name="T14" fmla="*/ 0 w 303"/>
                <a:gd name="T15" fmla="*/ 399 h 597"/>
                <a:gd name="T16" fmla="*/ 2 w 303"/>
                <a:gd name="T17" fmla="*/ 401 h 597"/>
                <a:gd name="T18" fmla="*/ 246 w 303"/>
                <a:gd name="T19" fmla="*/ 564 h 597"/>
                <a:gd name="T20" fmla="*/ 229 w 303"/>
                <a:gd name="T21" fmla="*/ 588 h 597"/>
                <a:gd name="T22" fmla="*/ 303 w 303"/>
                <a:gd name="T23" fmla="*/ 597 h 597"/>
                <a:gd name="T24" fmla="*/ 303 w 303"/>
                <a:gd name="T25" fmla="*/ 0 h 597"/>
                <a:gd name="T26" fmla="*/ 229 w 303"/>
                <a:gd name="T27" fmla="*/ 9 h 597"/>
                <a:gd name="T28" fmla="*/ 246 w 303"/>
                <a:gd name="T29" fmla="*/ 34 h 597"/>
                <a:gd name="T30" fmla="*/ 2 w 303"/>
                <a:gd name="T31" fmla="*/ 196 h 597"/>
                <a:gd name="T32" fmla="*/ 0 w 303"/>
                <a:gd name="T33" fmla="*/ 199 h 597"/>
                <a:gd name="T34" fmla="*/ 0 w 303"/>
                <a:gd name="T35" fmla="*/ 202 h 597"/>
                <a:gd name="T36" fmla="*/ 3 w 303"/>
                <a:gd name="T37" fmla="*/ 203 h 597"/>
                <a:gd name="T38" fmla="*/ 6 w 303"/>
                <a:gd name="T39" fmla="*/ 202 h 597"/>
                <a:gd name="T40" fmla="*/ 250 w 303"/>
                <a:gd name="T41" fmla="*/ 40 h 597"/>
                <a:gd name="T42" fmla="*/ 267 w 303"/>
                <a:gd name="T43" fmla="*/ 65 h 597"/>
                <a:gd name="T44" fmla="*/ 288 w 303"/>
                <a:gd name="T45" fmla="*/ 27 h 597"/>
                <a:gd name="T46" fmla="*/ 303 w 303"/>
                <a:gd name="T4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597">
                  <a:moveTo>
                    <a:pt x="303" y="597"/>
                  </a:moveTo>
                  <a:lnTo>
                    <a:pt x="288" y="570"/>
                  </a:lnTo>
                  <a:lnTo>
                    <a:pt x="267" y="533"/>
                  </a:lnTo>
                  <a:lnTo>
                    <a:pt x="250" y="557"/>
                  </a:lnTo>
                  <a:lnTo>
                    <a:pt x="6" y="395"/>
                  </a:lnTo>
                  <a:lnTo>
                    <a:pt x="3" y="394"/>
                  </a:lnTo>
                  <a:lnTo>
                    <a:pt x="0" y="396"/>
                  </a:lnTo>
                  <a:lnTo>
                    <a:pt x="0" y="399"/>
                  </a:lnTo>
                  <a:lnTo>
                    <a:pt x="2" y="401"/>
                  </a:lnTo>
                  <a:lnTo>
                    <a:pt x="246" y="564"/>
                  </a:lnTo>
                  <a:lnTo>
                    <a:pt x="229" y="588"/>
                  </a:lnTo>
                  <a:lnTo>
                    <a:pt x="303" y="597"/>
                  </a:lnTo>
                  <a:close/>
                  <a:moveTo>
                    <a:pt x="303" y="0"/>
                  </a:moveTo>
                  <a:lnTo>
                    <a:pt x="229" y="9"/>
                  </a:lnTo>
                  <a:lnTo>
                    <a:pt x="246" y="34"/>
                  </a:lnTo>
                  <a:lnTo>
                    <a:pt x="2" y="196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3" y="203"/>
                  </a:lnTo>
                  <a:lnTo>
                    <a:pt x="6" y="202"/>
                  </a:lnTo>
                  <a:lnTo>
                    <a:pt x="250" y="40"/>
                  </a:lnTo>
                  <a:lnTo>
                    <a:pt x="267" y="65"/>
                  </a:lnTo>
                  <a:lnTo>
                    <a:pt x="288" y="27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777" y="2197"/>
              <a:ext cx="203" cy="207"/>
              <a:chOff x="2777" y="2197"/>
              <a:chExt cx="203" cy="207"/>
            </a:xfrm>
          </p:grpSpPr>
          <p:pic>
            <p:nvPicPr>
              <p:cNvPr id="1073" name="Picture 4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2197"/>
                <a:ext cx="203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4" name="Picture 5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2197"/>
                <a:ext cx="203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3775" y="2201"/>
              <a:ext cx="201" cy="199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53"/>
            <p:cNvSpPr>
              <a:spLocks noEditPoints="1"/>
            </p:cNvSpPr>
            <p:nvPr/>
          </p:nvSpPr>
          <p:spPr bwMode="auto">
            <a:xfrm>
              <a:off x="3970" y="2268"/>
              <a:ext cx="301" cy="67"/>
            </a:xfrm>
            <a:custGeom>
              <a:avLst/>
              <a:gdLst>
                <a:gd name="T0" fmla="*/ 235 w 301"/>
                <a:gd name="T1" fmla="*/ 37 h 67"/>
                <a:gd name="T2" fmla="*/ 235 w 301"/>
                <a:gd name="T3" fmla="*/ 67 h 67"/>
                <a:gd name="T4" fmla="*/ 293 w 301"/>
                <a:gd name="T5" fmla="*/ 37 h 67"/>
                <a:gd name="T6" fmla="*/ 246 w 301"/>
                <a:gd name="T7" fmla="*/ 37 h 67"/>
                <a:gd name="T8" fmla="*/ 235 w 301"/>
                <a:gd name="T9" fmla="*/ 37 h 67"/>
                <a:gd name="T10" fmla="*/ 235 w 301"/>
                <a:gd name="T11" fmla="*/ 29 h 67"/>
                <a:gd name="T12" fmla="*/ 235 w 301"/>
                <a:gd name="T13" fmla="*/ 37 h 67"/>
                <a:gd name="T14" fmla="*/ 246 w 301"/>
                <a:gd name="T15" fmla="*/ 37 h 67"/>
                <a:gd name="T16" fmla="*/ 248 w 301"/>
                <a:gd name="T17" fmla="*/ 36 h 67"/>
                <a:gd name="T18" fmla="*/ 250 w 301"/>
                <a:gd name="T19" fmla="*/ 34 h 67"/>
                <a:gd name="T20" fmla="*/ 248 w 301"/>
                <a:gd name="T21" fmla="*/ 30 h 67"/>
                <a:gd name="T22" fmla="*/ 246 w 301"/>
                <a:gd name="T23" fmla="*/ 29 h 67"/>
                <a:gd name="T24" fmla="*/ 235 w 301"/>
                <a:gd name="T25" fmla="*/ 29 h 67"/>
                <a:gd name="T26" fmla="*/ 235 w 301"/>
                <a:gd name="T27" fmla="*/ 0 h 67"/>
                <a:gd name="T28" fmla="*/ 235 w 301"/>
                <a:gd name="T29" fmla="*/ 29 h 67"/>
                <a:gd name="T30" fmla="*/ 246 w 301"/>
                <a:gd name="T31" fmla="*/ 29 h 67"/>
                <a:gd name="T32" fmla="*/ 248 w 301"/>
                <a:gd name="T33" fmla="*/ 30 h 67"/>
                <a:gd name="T34" fmla="*/ 250 w 301"/>
                <a:gd name="T35" fmla="*/ 34 h 67"/>
                <a:gd name="T36" fmla="*/ 248 w 301"/>
                <a:gd name="T37" fmla="*/ 36 h 67"/>
                <a:gd name="T38" fmla="*/ 246 w 301"/>
                <a:gd name="T39" fmla="*/ 37 h 67"/>
                <a:gd name="T40" fmla="*/ 293 w 301"/>
                <a:gd name="T41" fmla="*/ 37 h 67"/>
                <a:gd name="T42" fmla="*/ 301 w 301"/>
                <a:gd name="T43" fmla="*/ 34 h 67"/>
                <a:gd name="T44" fmla="*/ 235 w 301"/>
                <a:gd name="T45" fmla="*/ 0 h 67"/>
                <a:gd name="T46" fmla="*/ 5 w 301"/>
                <a:gd name="T47" fmla="*/ 29 h 67"/>
                <a:gd name="T48" fmla="*/ 1 w 301"/>
                <a:gd name="T49" fmla="*/ 30 h 67"/>
                <a:gd name="T50" fmla="*/ 0 w 301"/>
                <a:gd name="T51" fmla="*/ 32 h 67"/>
                <a:gd name="T52" fmla="*/ 1 w 301"/>
                <a:gd name="T53" fmla="*/ 36 h 67"/>
                <a:gd name="T54" fmla="*/ 4 w 301"/>
                <a:gd name="T55" fmla="*/ 37 h 67"/>
                <a:gd name="T56" fmla="*/ 235 w 301"/>
                <a:gd name="T57" fmla="*/ 37 h 67"/>
                <a:gd name="T58" fmla="*/ 235 w 301"/>
                <a:gd name="T59" fmla="*/ 29 h 67"/>
                <a:gd name="T60" fmla="*/ 5 w 301"/>
                <a:gd name="T6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1" h="67">
                  <a:moveTo>
                    <a:pt x="235" y="37"/>
                  </a:moveTo>
                  <a:lnTo>
                    <a:pt x="235" y="67"/>
                  </a:lnTo>
                  <a:lnTo>
                    <a:pt x="293" y="37"/>
                  </a:lnTo>
                  <a:lnTo>
                    <a:pt x="246" y="37"/>
                  </a:lnTo>
                  <a:lnTo>
                    <a:pt x="235" y="37"/>
                  </a:lnTo>
                  <a:close/>
                  <a:moveTo>
                    <a:pt x="235" y="29"/>
                  </a:moveTo>
                  <a:lnTo>
                    <a:pt x="235" y="37"/>
                  </a:lnTo>
                  <a:lnTo>
                    <a:pt x="246" y="37"/>
                  </a:lnTo>
                  <a:lnTo>
                    <a:pt x="248" y="36"/>
                  </a:lnTo>
                  <a:lnTo>
                    <a:pt x="250" y="34"/>
                  </a:lnTo>
                  <a:lnTo>
                    <a:pt x="248" y="30"/>
                  </a:lnTo>
                  <a:lnTo>
                    <a:pt x="246" y="29"/>
                  </a:lnTo>
                  <a:lnTo>
                    <a:pt x="235" y="29"/>
                  </a:lnTo>
                  <a:close/>
                  <a:moveTo>
                    <a:pt x="235" y="0"/>
                  </a:moveTo>
                  <a:lnTo>
                    <a:pt x="235" y="29"/>
                  </a:lnTo>
                  <a:lnTo>
                    <a:pt x="246" y="29"/>
                  </a:lnTo>
                  <a:lnTo>
                    <a:pt x="248" y="30"/>
                  </a:lnTo>
                  <a:lnTo>
                    <a:pt x="250" y="34"/>
                  </a:lnTo>
                  <a:lnTo>
                    <a:pt x="248" y="36"/>
                  </a:lnTo>
                  <a:lnTo>
                    <a:pt x="246" y="37"/>
                  </a:lnTo>
                  <a:lnTo>
                    <a:pt x="293" y="37"/>
                  </a:lnTo>
                  <a:lnTo>
                    <a:pt x="301" y="34"/>
                  </a:lnTo>
                  <a:lnTo>
                    <a:pt x="235" y="0"/>
                  </a:lnTo>
                  <a:close/>
                  <a:moveTo>
                    <a:pt x="5" y="29"/>
                  </a:moveTo>
                  <a:lnTo>
                    <a:pt x="1" y="30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37"/>
                  </a:lnTo>
                  <a:lnTo>
                    <a:pt x="235" y="37"/>
                  </a:lnTo>
                  <a:lnTo>
                    <a:pt x="23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54"/>
            <p:cNvSpPr>
              <a:spLocks noEditPoints="1"/>
            </p:cNvSpPr>
            <p:nvPr/>
          </p:nvSpPr>
          <p:spPr bwMode="auto">
            <a:xfrm>
              <a:off x="2976" y="2268"/>
              <a:ext cx="799" cy="67"/>
            </a:xfrm>
            <a:custGeom>
              <a:avLst/>
              <a:gdLst>
                <a:gd name="T0" fmla="*/ 733 w 799"/>
                <a:gd name="T1" fmla="*/ 0 h 67"/>
                <a:gd name="T2" fmla="*/ 733 w 799"/>
                <a:gd name="T3" fmla="*/ 29 h 67"/>
                <a:gd name="T4" fmla="*/ 744 w 799"/>
                <a:gd name="T5" fmla="*/ 29 h 67"/>
                <a:gd name="T6" fmla="*/ 747 w 799"/>
                <a:gd name="T7" fmla="*/ 30 h 67"/>
                <a:gd name="T8" fmla="*/ 748 w 799"/>
                <a:gd name="T9" fmla="*/ 34 h 67"/>
                <a:gd name="T10" fmla="*/ 747 w 799"/>
                <a:gd name="T11" fmla="*/ 36 h 67"/>
                <a:gd name="T12" fmla="*/ 744 w 799"/>
                <a:gd name="T13" fmla="*/ 37 h 67"/>
                <a:gd name="T14" fmla="*/ 733 w 799"/>
                <a:gd name="T15" fmla="*/ 37 h 67"/>
                <a:gd name="T16" fmla="*/ 732 w 799"/>
                <a:gd name="T17" fmla="*/ 67 h 67"/>
                <a:gd name="T18" fmla="*/ 791 w 799"/>
                <a:gd name="T19" fmla="*/ 37 h 67"/>
                <a:gd name="T20" fmla="*/ 744 w 799"/>
                <a:gd name="T21" fmla="*/ 37 h 67"/>
                <a:gd name="T22" fmla="*/ 791 w 799"/>
                <a:gd name="T23" fmla="*/ 37 h 67"/>
                <a:gd name="T24" fmla="*/ 799 w 799"/>
                <a:gd name="T25" fmla="*/ 34 h 67"/>
                <a:gd name="T26" fmla="*/ 733 w 799"/>
                <a:gd name="T27" fmla="*/ 0 h 67"/>
                <a:gd name="T28" fmla="*/ 733 w 799"/>
                <a:gd name="T29" fmla="*/ 29 h 67"/>
                <a:gd name="T30" fmla="*/ 733 w 799"/>
                <a:gd name="T31" fmla="*/ 37 h 67"/>
                <a:gd name="T32" fmla="*/ 744 w 799"/>
                <a:gd name="T33" fmla="*/ 37 h 67"/>
                <a:gd name="T34" fmla="*/ 747 w 799"/>
                <a:gd name="T35" fmla="*/ 36 h 67"/>
                <a:gd name="T36" fmla="*/ 748 w 799"/>
                <a:gd name="T37" fmla="*/ 34 h 67"/>
                <a:gd name="T38" fmla="*/ 747 w 799"/>
                <a:gd name="T39" fmla="*/ 30 h 67"/>
                <a:gd name="T40" fmla="*/ 744 w 799"/>
                <a:gd name="T41" fmla="*/ 29 h 67"/>
                <a:gd name="T42" fmla="*/ 733 w 799"/>
                <a:gd name="T43" fmla="*/ 29 h 67"/>
                <a:gd name="T44" fmla="*/ 4 w 799"/>
                <a:gd name="T45" fmla="*/ 29 h 67"/>
                <a:gd name="T46" fmla="*/ 1 w 799"/>
                <a:gd name="T47" fmla="*/ 30 h 67"/>
                <a:gd name="T48" fmla="*/ 0 w 799"/>
                <a:gd name="T49" fmla="*/ 32 h 67"/>
                <a:gd name="T50" fmla="*/ 1 w 799"/>
                <a:gd name="T51" fmla="*/ 36 h 67"/>
                <a:gd name="T52" fmla="*/ 4 w 799"/>
                <a:gd name="T53" fmla="*/ 37 h 67"/>
                <a:gd name="T54" fmla="*/ 733 w 799"/>
                <a:gd name="T55" fmla="*/ 37 h 67"/>
                <a:gd name="T56" fmla="*/ 733 w 799"/>
                <a:gd name="T57" fmla="*/ 29 h 67"/>
                <a:gd name="T58" fmla="*/ 4 w 799"/>
                <a:gd name="T59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9" h="67">
                  <a:moveTo>
                    <a:pt x="733" y="0"/>
                  </a:moveTo>
                  <a:lnTo>
                    <a:pt x="733" y="29"/>
                  </a:lnTo>
                  <a:lnTo>
                    <a:pt x="744" y="29"/>
                  </a:lnTo>
                  <a:lnTo>
                    <a:pt x="747" y="30"/>
                  </a:lnTo>
                  <a:lnTo>
                    <a:pt x="748" y="34"/>
                  </a:lnTo>
                  <a:lnTo>
                    <a:pt x="747" y="36"/>
                  </a:lnTo>
                  <a:lnTo>
                    <a:pt x="744" y="37"/>
                  </a:lnTo>
                  <a:lnTo>
                    <a:pt x="733" y="37"/>
                  </a:lnTo>
                  <a:lnTo>
                    <a:pt x="732" y="67"/>
                  </a:lnTo>
                  <a:lnTo>
                    <a:pt x="791" y="37"/>
                  </a:lnTo>
                  <a:lnTo>
                    <a:pt x="744" y="37"/>
                  </a:lnTo>
                  <a:lnTo>
                    <a:pt x="791" y="37"/>
                  </a:lnTo>
                  <a:lnTo>
                    <a:pt x="799" y="34"/>
                  </a:lnTo>
                  <a:lnTo>
                    <a:pt x="733" y="0"/>
                  </a:lnTo>
                  <a:close/>
                  <a:moveTo>
                    <a:pt x="733" y="29"/>
                  </a:moveTo>
                  <a:lnTo>
                    <a:pt x="733" y="37"/>
                  </a:lnTo>
                  <a:lnTo>
                    <a:pt x="744" y="37"/>
                  </a:lnTo>
                  <a:lnTo>
                    <a:pt x="747" y="36"/>
                  </a:lnTo>
                  <a:lnTo>
                    <a:pt x="748" y="34"/>
                  </a:lnTo>
                  <a:lnTo>
                    <a:pt x="747" y="30"/>
                  </a:lnTo>
                  <a:lnTo>
                    <a:pt x="744" y="29"/>
                  </a:lnTo>
                  <a:lnTo>
                    <a:pt x="733" y="29"/>
                  </a:lnTo>
                  <a:close/>
                  <a:moveTo>
                    <a:pt x="4" y="29"/>
                  </a:moveTo>
                  <a:lnTo>
                    <a:pt x="1" y="30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37"/>
                  </a:lnTo>
                  <a:lnTo>
                    <a:pt x="733" y="37"/>
                  </a:lnTo>
                  <a:lnTo>
                    <a:pt x="733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>
              <a:off x="1460" y="1356"/>
              <a:ext cx="1320" cy="298"/>
            </a:xfrm>
            <a:custGeom>
              <a:avLst/>
              <a:gdLst>
                <a:gd name="T0" fmla="*/ 0 w 1320"/>
                <a:gd name="T1" fmla="*/ 0 h 298"/>
                <a:gd name="T2" fmla="*/ 0 w 1320"/>
                <a:gd name="T3" fmla="*/ 298 h 298"/>
                <a:gd name="T4" fmla="*/ 1124 w 1320"/>
                <a:gd name="T5" fmla="*/ 298 h 298"/>
                <a:gd name="T6" fmla="*/ 1124 w 1320"/>
                <a:gd name="T7" fmla="*/ 249 h 298"/>
                <a:gd name="T8" fmla="*/ 1320 w 1320"/>
                <a:gd name="T9" fmla="*/ 278 h 298"/>
                <a:gd name="T10" fmla="*/ 1124 w 1320"/>
                <a:gd name="T11" fmla="*/ 175 h 298"/>
                <a:gd name="T12" fmla="*/ 1124 w 1320"/>
                <a:gd name="T13" fmla="*/ 0 h 298"/>
                <a:gd name="T14" fmla="*/ 656 w 1320"/>
                <a:gd name="T15" fmla="*/ 0 h 298"/>
                <a:gd name="T16" fmla="*/ 0 w 1320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298">
                  <a:moveTo>
                    <a:pt x="0" y="0"/>
                  </a:moveTo>
                  <a:lnTo>
                    <a:pt x="0" y="298"/>
                  </a:lnTo>
                  <a:lnTo>
                    <a:pt x="1124" y="298"/>
                  </a:lnTo>
                  <a:lnTo>
                    <a:pt x="1124" y="249"/>
                  </a:lnTo>
                  <a:lnTo>
                    <a:pt x="1320" y="278"/>
                  </a:lnTo>
                  <a:lnTo>
                    <a:pt x="1124" y="175"/>
                  </a:lnTo>
                  <a:lnTo>
                    <a:pt x="1124" y="0"/>
                  </a:lnTo>
                  <a:lnTo>
                    <a:pt x="65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1636" y="1445"/>
              <a:ext cx="7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製造延遲差</a:t>
              </a:r>
              <a:r>
                <a:rPr kumimoji="0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異</a:t>
              </a:r>
              <a:r>
                <a:rPr kumimoji="0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點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2410" y="1435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2861" y="1888"/>
              <a:ext cx="5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燒炖精壓＋分條包裝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3856" y="1878"/>
              <a:ext cx="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1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7550"/>
            <a:ext cx="6408300" cy="857400"/>
          </a:xfrm>
        </p:spPr>
        <p:txBody>
          <a:bodyPr>
            <a:normAutofit/>
          </a:bodyPr>
          <a:lstStyle/>
          <a:p>
            <a:pPr lvl="0"/>
            <a:r>
              <a:rPr lang="zh-TW" altLang="zh-TW" kern="100" dirty="0">
                <a:latin typeface="Thorndale AMT" panose="02020603050405020304" pitchFamily="18" charset="0"/>
                <a:cs typeface="Thorndale AMT" panose="02020603050405020304" pitchFamily="18" charset="0"/>
              </a:rPr>
              <a:t>選擇延遲差異點的關鍵與條件</a:t>
            </a:r>
            <a:r>
              <a:rPr lang="en-US" altLang="zh-TW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?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38940" y="3564312"/>
            <a:ext cx="6408300" cy="7164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半成品滯留成本</a:t>
            </a: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0" lvl="0" indent="0">
              <a:buNone/>
            </a:pP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 dirty="0"/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438940" y="1621167"/>
            <a:ext cx="6408300" cy="7392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市場需求差異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438940" y="2203123"/>
            <a:ext cx="6408300" cy="10114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產品類別數量</a:t>
            </a:r>
          </a:p>
          <a:p>
            <a:pPr marL="0" indent="0">
              <a:buClrTx/>
              <a:buFont typeface="Arial" pitchFamily="34" charset="0"/>
              <a:buNone/>
            </a:pP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1438940" y="2883718"/>
            <a:ext cx="6408300" cy="10114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缺貨成本</a:t>
            </a: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0" indent="0">
              <a:buClrTx/>
              <a:buFont typeface="Arial" pitchFamily="34" charset="0"/>
              <a:buNone/>
            </a:pPr>
            <a:endParaRPr lang="zh-TW" altLang="en-US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0" indent="0">
              <a:buClrTx/>
              <a:buFont typeface="Arial" pitchFamily="34" charset="0"/>
              <a:buNone/>
            </a:pP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438940" y="4212808"/>
            <a:ext cx="6408300" cy="71648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企業市場談判能力</a:t>
            </a: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0" indent="0">
              <a:buClrTx/>
              <a:buFont typeface="Arial" pitchFamily="34" charset="0"/>
              <a:buNone/>
            </a:pP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4289198" y="1553903"/>
            <a:ext cx="6408300" cy="71648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市</a:t>
            </a:r>
            <a:r>
              <a:rPr lang="zh-TW" altLang="en-US" kern="100" dirty="0">
                <a:latin typeface="Thorndale AMT" panose="02020603050405020304" pitchFamily="18" charset="0"/>
                <a:cs typeface="Thorndale AMT" panose="02020603050405020304" pitchFamily="18" charset="0"/>
              </a:rPr>
              <a:t>場</a:t>
            </a:r>
            <a:r>
              <a:rPr lang="zh-TW" altLang="en-US" kern="100" dirty="0" smtClean="0">
                <a:latin typeface="Thorndale AMT" panose="02020603050405020304" pitchFamily="18" charset="0"/>
                <a:cs typeface="Thorndale AMT" panose="02020603050405020304" pitchFamily="18" charset="0"/>
              </a:rPr>
              <a:t>風險</a:t>
            </a: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0" indent="0">
              <a:buClrTx/>
              <a:buFont typeface="Arial" pitchFamily="34" charset="0"/>
              <a:buNone/>
            </a:pPr>
            <a:endParaRPr lang="en-US" altLang="zh-TW" kern="100" dirty="0" smtClean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額外的考量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 延遲</a:t>
            </a:r>
            <a:r>
              <a:rPr lang="zh-TW" altLang="en-US" dirty="0"/>
              <a:t>交貨可能</a:t>
            </a:r>
            <a:r>
              <a:rPr lang="zh-TW" altLang="en-US" dirty="0" smtClean="0"/>
              <a:t>成本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90852" y="1536849"/>
            <a:ext cx="6408300" cy="706622"/>
          </a:xfrm>
        </p:spPr>
        <p:txBody>
          <a:bodyPr/>
          <a:lstStyle/>
          <a:p>
            <a:r>
              <a:rPr lang="zh-TW" altLang="en-US" dirty="0" smtClean="0"/>
              <a:t>商譽</a:t>
            </a:r>
            <a:endParaRPr lang="en-US" altLang="zh-TW" dirty="0" smtClean="0"/>
          </a:p>
          <a:p>
            <a:pPr marL="7620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 dirty="0"/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190852" y="2026935"/>
            <a:ext cx="6408300" cy="7066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zh-TW" altLang="en-US" dirty="0" smtClean="0"/>
              <a:t>銷售機會損失</a:t>
            </a:r>
            <a:endParaRPr lang="en-US" altLang="zh-TW" dirty="0" smtClean="0"/>
          </a:p>
          <a:p>
            <a:pPr marL="76200" indent="0">
              <a:buClrTx/>
              <a:buFont typeface="Arial" pitchFamily="34" charset="0"/>
              <a:buNone/>
            </a:pP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190852" y="2552804"/>
            <a:ext cx="6408300" cy="7964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685800" rtl="0" eaLnBrk="1" latinLnBrk="0" hangingPunct="1">
              <a:spcBef>
                <a:spcPts val="600"/>
              </a:spcBef>
              <a:spcAft>
                <a:spcPts val="0"/>
              </a:spcAft>
              <a:buSzPts val="24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914400" lvl="1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□"/>
              <a:defRPr sz="21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371600" lvl="2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828800" lvl="3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286000" lvl="4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743200" lvl="5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 pitchFamily="34" charset="0"/>
              <a:buChar char="▫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zh-TW" altLang="en-US" dirty="0" smtClean="0"/>
              <a:t>懲罰成本</a:t>
            </a:r>
            <a:endParaRPr lang="en-US" altLang="zh-TW" dirty="0" smtClean="0"/>
          </a:p>
          <a:p>
            <a:pPr marL="76200" indent="0">
              <a:buClrTx/>
              <a:buFont typeface="Arial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1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9530" y="1949205"/>
            <a:ext cx="6408300" cy="857400"/>
          </a:xfrm>
        </p:spPr>
        <p:txBody>
          <a:bodyPr/>
          <a:lstStyle/>
          <a:p>
            <a:r>
              <a:rPr lang="zh-TW" altLang="en-US" dirty="0"/>
              <a:t>不</a:t>
            </a:r>
            <a:r>
              <a:rPr lang="zh-TW" altLang="en-US" dirty="0" smtClean="0"/>
              <a:t>同產業如何運用</a:t>
            </a:r>
            <a:r>
              <a:rPr lang="zh-TW" altLang="en-US" dirty="0"/>
              <a:t>延</a:t>
            </a:r>
            <a:r>
              <a:rPr lang="zh-TW" altLang="en-US" dirty="0" smtClean="0"/>
              <a:t>遲策略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522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44385" y="1990350"/>
            <a:ext cx="8153399" cy="20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en-US" altLang="zh-TW" sz="2000" i="0" dirty="0"/>
              <a:t>Alderson(1950</a:t>
            </a:r>
            <a:r>
              <a:rPr lang="en-US" altLang="zh-TW" sz="2000" i="0" dirty="0" smtClean="0"/>
              <a:t>)</a:t>
            </a:r>
            <a:r>
              <a:rPr lang="zh-TW" altLang="en-US" sz="2000" i="0" dirty="0" smtClean="0"/>
              <a:t> 行銷領域</a:t>
            </a:r>
            <a:r>
              <a:rPr lang="zh-TW" altLang="en-US" sz="2000" i="0" dirty="0"/>
              <a:t>，</a:t>
            </a:r>
            <a:r>
              <a:rPr lang="zh-TW" altLang="en-US" sz="2000" i="0" dirty="0" smtClean="0"/>
              <a:t>降低</a:t>
            </a:r>
            <a:r>
              <a:rPr lang="zh-TW" altLang="en-US" sz="2000" i="0" dirty="0"/>
              <a:t>時間</a:t>
            </a:r>
            <a:r>
              <a:rPr lang="zh-TW" altLang="en-US" sz="2000" i="0" dirty="0" smtClean="0"/>
              <a:t>風險、需求</a:t>
            </a:r>
            <a:r>
              <a:rPr lang="zh-TW" altLang="en-US" sz="2000" i="0" dirty="0"/>
              <a:t>不確定性</a:t>
            </a:r>
            <a:endParaRPr lang="en-US" altLang="zh-TW" sz="2000" i="0" dirty="0"/>
          </a:p>
          <a:p>
            <a:pPr marL="0" lvl="0" indent="0" algn="l">
              <a:buNone/>
            </a:pPr>
            <a:r>
              <a:rPr lang="en-US" altLang="zh-TW" sz="2000" i="0" dirty="0"/>
              <a:t>Bucklin(1965</a:t>
            </a:r>
            <a:r>
              <a:rPr lang="en-US" altLang="zh-TW" sz="2000" i="0" dirty="0" smtClean="0"/>
              <a:t>)</a:t>
            </a:r>
            <a:r>
              <a:rPr lang="zh-TW" altLang="en-US" sz="2000" i="0" dirty="0" smtClean="0"/>
              <a:t> 降低產品形</a:t>
            </a:r>
            <a:r>
              <a:rPr lang="zh-TW" altLang="en-US" sz="2000" i="0" dirty="0"/>
              <a:t>式</a:t>
            </a:r>
            <a:r>
              <a:rPr lang="zh-TW" altLang="en-US" sz="2000" i="0" dirty="0" smtClean="0"/>
              <a:t>地點</a:t>
            </a:r>
            <a:r>
              <a:rPr lang="zh-TW" altLang="en-US" sz="2000" i="0" dirty="0"/>
              <a:t>時間</a:t>
            </a:r>
            <a:r>
              <a:rPr lang="zh-TW" altLang="en-US" sz="2000" i="0" dirty="0" smtClean="0"/>
              <a:t>差造成風險</a:t>
            </a:r>
            <a:endParaRPr lang="en-US" altLang="zh-TW" sz="2000" i="0" dirty="0"/>
          </a:p>
          <a:p>
            <a:pPr marL="0" lvl="0" indent="0" algn="l">
              <a:buNone/>
            </a:pPr>
            <a:r>
              <a:rPr lang="en-US" altLang="zh-TW" sz="2000" i="0" dirty="0" smtClean="0"/>
              <a:t>Lee(1996)</a:t>
            </a:r>
            <a:r>
              <a:rPr lang="zh-TW" altLang="en-US" sz="2000" i="0" dirty="0" smtClean="0"/>
              <a:t> 客</a:t>
            </a:r>
            <a:r>
              <a:rPr lang="zh-TW" altLang="en-US" sz="2000" i="0" dirty="0"/>
              <a:t>製</a:t>
            </a:r>
            <a:r>
              <a:rPr lang="zh-TW" altLang="en-US" sz="2000" i="0" dirty="0" smtClean="0"/>
              <a:t>化延遲</a:t>
            </a:r>
            <a:r>
              <a:rPr lang="zh-TW" altLang="en-US" sz="2000" i="0" dirty="0"/>
              <a:t>提高需求</a:t>
            </a:r>
            <a:r>
              <a:rPr lang="zh-TW" altLang="en-US" sz="2000" i="0" dirty="0" smtClean="0"/>
              <a:t>彈性</a:t>
            </a:r>
            <a:r>
              <a:rPr lang="zh-TW" altLang="en-US" sz="2000" i="0" dirty="0"/>
              <a:t>、</a:t>
            </a:r>
            <a:r>
              <a:rPr lang="zh-TW" altLang="en-US" sz="2000" i="0" dirty="0" smtClean="0"/>
              <a:t>減少</a:t>
            </a:r>
            <a:r>
              <a:rPr lang="zh-TW" altLang="en-US" sz="2000" i="0" dirty="0"/>
              <a:t>存貨成本</a:t>
            </a:r>
            <a:endParaRPr lang="en-US" altLang="zh-TW" sz="2000" i="0" dirty="0"/>
          </a:p>
          <a:p>
            <a:pPr marL="0" lvl="0" indent="0" algn="l">
              <a:buNone/>
            </a:pPr>
            <a:r>
              <a:rPr lang="en-US" altLang="zh-TW" sz="2000" i="0" dirty="0"/>
              <a:t>Van </a:t>
            </a:r>
            <a:r>
              <a:rPr lang="en-US" altLang="zh-TW" sz="2000" i="0" dirty="0" err="1"/>
              <a:t>Hoek</a:t>
            </a:r>
            <a:r>
              <a:rPr lang="en-US" altLang="zh-TW" sz="2000" i="0" dirty="0"/>
              <a:t>(2001</a:t>
            </a:r>
            <a:r>
              <a:rPr lang="en-US" altLang="zh-TW" sz="2000" i="0" dirty="0" smtClean="0"/>
              <a:t>)</a:t>
            </a:r>
            <a:r>
              <a:rPr lang="zh-TW" altLang="en-US" sz="2000" i="0" dirty="0" smtClean="0"/>
              <a:t> 模組化</a:t>
            </a:r>
            <a:r>
              <a:rPr lang="zh-TW" altLang="en-US" sz="2000" i="0" dirty="0"/>
              <a:t>設計提高延遲</a:t>
            </a:r>
            <a:r>
              <a:rPr lang="zh-TW" altLang="en-US" sz="2000" i="0" dirty="0" smtClean="0"/>
              <a:t>效能</a:t>
            </a:r>
            <a:r>
              <a:rPr lang="zh-TW" altLang="en-US" sz="2000" i="0" dirty="0"/>
              <a:t>、</a:t>
            </a:r>
            <a:r>
              <a:rPr lang="zh-TW" altLang="en-US" sz="2000" i="0" dirty="0" smtClean="0"/>
              <a:t>加快</a:t>
            </a:r>
            <a:r>
              <a:rPr lang="zh-TW" altLang="en-US" sz="2000" i="0" dirty="0"/>
              <a:t>反應因應需求</a:t>
            </a:r>
            <a:endParaRPr lang="en-US" altLang="zh-TW" sz="2000" i="0" dirty="0"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13764" y="1207067"/>
            <a:ext cx="4240306" cy="630697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>
              <a:buClrTx/>
              <a:buFontTx/>
            </a:pPr>
            <a:r>
              <a:rPr lang="zh-TW" altLang="en-US" dirty="0" smtClean="0"/>
              <a:t>文獻回顧</a:t>
            </a:r>
            <a:r>
              <a:rPr lang="en-US" altLang="zh-TW" dirty="0" smtClean="0"/>
              <a:t>: </a:t>
            </a:r>
            <a:r>
              <a:rPr lang="zh-TW" altLang="en-US" dirty="0" smtClean="0"/>
              <a:t>延遲理論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4" name="矩形 3"/>
          <p:cNvSpPr/>
          <p:nvPr/>
        </p:nvSpPr>
        <p:spPr>
          <a:xfrm>
            <a:off x="1030941" y="1756142"/>
            <a:ext cx="7494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Lee and Tang</a:t>
            </a:r>
            <a:r>
              <a:rPr lang="zh-TW" altLang="en-US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模試考慮成本項目相對完整</a:t>
            </a:r>
            <a:r>
              <a:rPr lang="en-US" altLang="zh-TW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/>
            </a:r>
            <a:br>
              <a:rPr lang="en-US" altLang="zh-TW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未考慮滯留／延誤交貨懲罰成本</a:t>
            </a:r>
            <a:r>
              <a:rPr lang="en-US" altLang="zh-TW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/>
            </a:r>
            <a:br>
              <a:rPr lang="en-US" altLang="zh-TW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en-US" altLang="zh-TW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/>
            </a:r>
            <a:br>
              <a:rPr lang="en-US" altLang="zh-TW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2800" b="1" kern="1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→實例探討理論模式可行性／遭遇問題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34449" y="575500"/>
            <a:ext cx="6898275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Lee and Tang</a:t>
            </a:r>
            <a:r>
              <a:rPr lang="zh-TW" altLang="en-US" sz="2400" dirty="0" smtClean="0"/>
              <a:t> 延遲成本模</a:t>
            </a:r>
            <a:r>
              <a:rPr lang="zh-TW" altLang="en-US" sz="2400" dirty="0"/>
              <a:t>式</a:t>
            </a:r>
            <a:endParaRPr sz="2400" dirty="0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40375" y="1123304"/>
            <a:ext cx="8301343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i="0" dirty="0" smtClean="0">
                <a:solidFill>
                  <a:schemeClr val="tx1"/>
                </a:solidFill>
              </a:rPr>
              <a:t>系統</a:t>
            </a:r>
            <a:r>
              <a:rPr lang="zh-TW" altLang="en-US" i="0" dirty="0">
                <a:solidFill>
                  <a:schemeClr val="tx1"/>
                </a:solidFill>
              </a:rPr>
              <a:t>生產兩最終</a:t>
            </a:r>
            <a:r>
              <a:rPr lang="zh-TW" altLang="en-US" i="0" dirty="0" smtClean="0">
                <a:solidFill>
                  <a:schemeClr val="tx1"/>
                </a:solidFill>
              </a:rPr>
              <a:t>商品</a:t>
            </a:r>
            <a:endParaRPr lang="en-US" altLang="zh-TW" i="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zh-TW" altLang="en-US" i="0" dirty="0" smtClean="0">
                <a:solidFill>
                  <a:schemeClr val="tx1"/>
                </a:solidFill>
              </a:rPr>
              <a:t>未實施：</a:t>
            </a:r>
            <a:r>
              <a:rPr lang="en-US" altLang="zh-TW" i="0" dirty="0" smtClean="0">
                <a:solidFill>
                  <a:schemeClr val="tx1"/>
                </a:solidFill>
              </a:rPr>
              <a:t>N</a:t>
            </a:r>
            <a:r>
              <a:rPr lang="zh-TW" altLang="en-US" i="0" dirty="0" smtClean="0">
                <a:solidFill>
                  <a:schemeClr val="tx1"/>
                </a:solidFill>
              </a:rPr>
              <a:t>個作業程序</a:t>
            </a:r>
            <a:r>
              <a:rPr lang="zh-TW" altLang="en-US" i="0" dirty="0">
                <a:solidFill>
                  <a:schemeClr val="tx1"/>
                </a:solidFill>
              </a:rPr>
              <a:t>、</a:t>
            </a:r>
            <a:r>
              <a:rPr lang="zh-TW" altLang="en-US" i="0" dirty="0" smtClean="0">
                <a:solidFill>
                  <a:schemeClr val="tx1"/>
                </a:solidFill>
              </a:rPr>
              <a:t>前後存在一緩衝區</a:t>
            </a:r>
            <a:endParaRPr lang="en-US" altLang="zh-TW" i="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i="0" dirty="0" smtClean="0">
                <a:solidFill>
                  <a:schemeClr val="tx1"/>
                </a:solidFill>
              </a:rPr>
              <a:t>作業程序</a:t>
            </a:r>
            <a:r>
              <a:rPr lang="en-US" altLang="zh-TW" i="0" dirty="0" smtClean="0">
                <a:solidFill>
                  <a:schemeClr val="tx1"/>
                </a:solidFill>
              </a:rPr>
              <a:t>k</a:t>
            </a:r>
            <a:r>
              <a:rPr lang="zh-TW" altLang="en-US" i="0" dirty="0">
                <a:solidFill>
                  <a:schemeClr val="tx1"/>
                </a:solidFill>
              </a:rPr>
              <a:t>：</a:t>
            </a:r>
            <a:r>
              <a:rPr lang="zh-TW" altLang="en-US" i="0" dirty="0" smtClean="0">
                <a:solidFill>
                  <a:schemeClr val="tx1"/>
                </a:solidFill>
              </a:rPr>
              <a:t>延遲差異點前兩產品最後共同作業</a:t>
            </a:r>
            <a:endParaRPr lang="en-US" altLang="zh-TW" i="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zh-TW" altLang="en-US" i="0" dirty="0" smtClean="0">
                <a:solidFill>
                  <a:schemeClr val="tx1"/>
                </a:solidFill>
              </a:rPr>
              <a:t>作業程序</a:t>
            </a:r>
            <a:r>
              <a:rPr lang="en-US" altLang="zh-TW" i="0" dirty="0" smtClean="0">
                <a:solidFill>
                  <a:schemeClr val="tx1"/>
                </a:solidFill>
              </a:rPr>
              <a:t>k+1</a:t>
            </a:r>
            <a:r>
              <a:rPr lang="zh-TW" altLang="en-US" i="0" dirty="0" smtClean="0">
                <a:solidFill>
                  <a:schemeClr val="tx1"/>
                </a:solidFill>
              </a:rPr>
              <a:t>：第一個差異化流程（</a:t>
            </a:r>
            <a:r>
              <a:rPr lang="zh-TW" altLang="en-US" i="0" dirty="0">
                <a:solidFill>
                  <a:schemeClr val="tx1"/>
                </a:solidFill>
              </a:rPr>
              <a:t>設置</a:t>
            </a:r>
            <a:r>
              <a:rPr lang="zh-TW" altLang="en-US" i="0" dirty="0" smtClean="0">
                <a:solidFill>
                  <a:schemeClr val="tx1"/>
                </a:solidFill>
              </a:rPr>
              <a:t>延遲差異點）</a:t>
            </a:r>
            <a:endParaRPr lang="en-US" altLang="zh-TW" i="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i="0" dirty="0" smtClean="0">
                <a:solidFill>
                  <a:schemeClr val="tx1"/>
                </a:solidFill>
              </a:rPr>
              <a:t>比較實施前後成本</a:t>
            </a:r>
            <a:endParaRPr i="0" dirty="0">
              <a:solidFill>
                <a:schemeClr val="tx1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pSp>
        <p:nvGrpSpPr>
          <p:cNvPr id="190" name="Shape 190"/>
          <p:cNvGrpSpPr/>
          <p:nvPr/>
        </p:nvGrpSpPr>
        <p:grpSpPr>
          <a:xfrm>
            <a:off x="3868697" y="2123332"/>
            <a:ext cx="394068" cy="325505"/>
            <a:chOff x="5268225" y="4341925"/>
            <a:chExt cx="468850" cy="387275"/>
          </a:xfrm>
        </p:grpSpPr>
        <p:sp>
          <p:nvSpPr>
            <p:cNvPr id="191" name="Shape 191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6687470" y="2223751"/>
            <a:ext cx="445255" cy="246182"/>
            <a:chOff x="531800" y="5071350"/>
            <a:chExt cx="529750" cy="292900"/>
          </a:xfrm>
        </p:grpSpPr>
        <p:sp>
          <p:nvSpPr>
            <p:cNvPr id="200" name="Shape 200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3"/>
          <a:srcRect l="23516" t="71852" r="33553" b="8147"/>
          <a:stretch/>
        </p:blipFill>
        <p:spPr>
          <a:xfrm>
            <a:off x="440375" y="3060263"/>
            <a:ext cx="3018991" cy="13601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23925" t="68519" r="32816" b="10741"/>
          <a:stretch/>
        </p:blipFill>
        <p:spPr>
          <a:xfrm>
            <a:off x="5089199" y="2892826"/>
            <a:ext cx="3196542" cy="147228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98101" y="4745934"/>
            <a:ext cx="2729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實施前後流程與變數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554441" y="1084516"/>
            <a:ext cx="5979459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/>
              <a:t>Lee and </a:t>
            </a:r>
            <a:r>
              <a:rPr lang="en-US" sz="3600" dirty="0" smtClean="0"/>
              <a:t>Tang </a:t>
            </a:r>
            <a:r>
              <a:rPr lang="zh-TW" altLang="en-US" sz="3600" dirty="0" smtClean="0"/>
              <a:t>延遲</a:t>
            </a:r>
            <a:r>
              <a:rPr lang="zh-TW" altLang="en-US" sz="3600" dirty="0"/>
              <a:t>成本模式</a:t>
            </a:r>
            <a:endParaRPr sz="3600" dirty="0"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554441" y="1860370"/>
            <a:ext cx="7657230" cy="2828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2800" b="1" dirty="0" smtClean="0"/>
              <a:t>考慮成本</a:t>
            </a:r>
            <a:endParaRPr lang="en-US" altLang="zh-TW" sz="2800" b="1" dirty="0" smtClean="0"/>
          </a:p>
          <a:p>
            <a:r>
              <a:rPr lang="zh-TW" altLang="en-US" sz="2800" dirty="0" smtClean="0"/>
              <a:t>實施</a:t>
            </a:r>
            <a:r>
              <a:rPr lang="zh-TW" altLang="en-US" sz="2800" dirty="0"/>
              <a:t>共同</a:t>
            </a:r>
            <a:r>
              <a:rPr lang="zh-TW" altLang="en-US" sz="2800" dirty="0" smtClean="0"/>
              <a:t>作業投資成本</a:t>
            </a:r>
            <a:endParaRPr lang="en-US" altLang="zh-TW" sz="2800" dirty="0" smtClean="0"/>
          </a:p>
          <a:p>
            <a:r>
              <a:rPr lang="zh-TW" altLang="en-US" sz="2800" dirty="0" smtClean="0"/>
              <a:t>每一</a:t>
            </a:r>
            <a:r>
              <a:rPr lang="zh-TW" altLang="en-US" sz="2800" dirty="0"/>
              <a:t>作業</a:t>
            </a:r>
            <a:r>
              <a:rPr lang="zh-TW" altLang="en-US" sz="2800" dirty="0" smtClean="0"/>
              <a:t>程序處</a:t>
            </a:r>
            <a:r>
              <a:rPr lang="zh-TW" altLang="en-US" sz="2800" dirty="0"/>
              <a:t>理成本</a:t>
            </a:r>
            <a:r>
              <a:rPr lang="zh-TW" altLang="en-US" sz="2800" dirty="0" smtClean="0"/>
              <a:t>、在製品存貨成本</a:t>
            </a:r>
            <a:endParaRPr lang="en-US" altLang="zh-TW" sz="2800" dirty="0" smtClean="0"/>
          </a:p>
          <a:p>
            <a:r>
              <a:rPr lang="zh-TW" altLang="en-US" sz="2800" dirty="0" smtClean="0"/>
              <a:t>共同／</a:t>
            </a:r>
            <a:r>
              <a:rPr lang="zh-TW" altLang="en-US" sz="2800" dirty="0"/>
              <a:t>差異</a:t>
            </a:r>
            <a:r>
              <a:rPr lang="zh-TW" altLang="en-US" sz="2800" dirty="0" smtClean="0"/>
              <a:t>製程緩衝區</a:t>
            </a:r>
            <a:r>
              <a:rPr lang="zh-TW" altLang="en-US" sz="2800" dirty="0"/>
              <a:t>安全存貨</a:t>
            </a:r>
            <a:r>
              <a:rPr lang="zh-TW" altLang="en-US" sz="2800" dirty="0" smtClean="0"/>
              <a:t>成本</a:t>
            </a:r>
            <a:endParaRPr lang="en-US" altLang="zh-TW" sz="2800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81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案</a:t>
            </a:r>
            <a:r>
              <a:rPr lang="zh-TW" altLang="en-US" sz="2800" b="1" dirty="0"/>
              <a:t>例</a:t>
            </a:r>
            <a:r>
              <a:rPr lang="zh-TW" altLang="en-US" sz="2800" b="1" dirty="0" smtClean="0"/>
              <a:t>公司延遲</a:t>
            </a:r>
            <a:r>
              <a:rPr lang="zh-TW" altLang="en-US" sz="2800" b="1" dirty="0"/>
              <a:t>成本模式</a:t>
            </a:r>
            <a:endParaRPr 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561294" cy="3266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Bowersox and </a:t>
            </a:r>
            <a:r>
              <a:rPr lang="en-US" dirty="0" err="1"/>
              <a:t>Closs</a:t>
            </a:r>
            <a:r>
              <a:rPr lang="en-US" dirty="0"/>
              <a:t> (1996) </a:t>
            </a:r>
            <a:r>
              <a:rPr lang="zh-TW" altLang="en-US" dirty="0" smtClean="0"/>
              <a:t>延遲</a:t>
            </a:r>
            <a:r>
              <a:rPr lang="zh-TW" altLang="en-US" dirty="0"/>
              <a:t>策略</a:t>
            </a:r>
            <a:r>
              <a:rPr lang="zh-TW" altLang="en-US" dirty="0" smtClean="0"/>
              <a:t>分為</a:t>
            </a:r>
            <a:r>
              <a:rPr lang="zh-TW" altLang="en-US" dirty="0"/>
              <a:t>「製造延遲」與「物流延遲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延遲</a:t>
            </a:r>
            <a:r>
              <a:rPr lang="zh-TW" altLang="en-US" dirty="0"/>
              <a:t>差異點的</a:t>
            </a:r>
            <a:r>
              <a:rPr lang="zh-TW" altLang="en-US" dirty="0" smtClean="0"/>
              <a:t>設置決策</a:t>
            </a:r>
            <a:endParaRPr lang="en-US" altLang="zh-TW" dirty="0"/>
          </a:p>
          <a:p>
            <a:r>
              <a:rPr lang="zh-TW" altLang="en-US" dirty="0" smtClean="0"/>
              <a:t>黃銅</a:t>
            </a:r>
            <a:r>
              <a:rPr lang="zh-TW" altLang="en-US" dirty="0"/>
              <a:t>片可在熔鑄粗壓、燒炖中壓及燒炖精壓後等待下一個程序</a:t>
            </a:r>
            <a:r>
              <a:rPr lang="zh-TW" altLang="en-US" dirty="0" smtClean="0"/>
              <a:t>，均</a:t>
            </a:r>
            <a:r>
              <a:rPr lang="zh-TW" altLang="en-US" dirty="0"/>
              <a:t>為可能設置延遲差異點的</a:t>
            </a:r>
            <a:r>
              <a:rPr lang="zh-TW" altLang="en-US" dirty="0" smtClean="0"/>
              <a:t>地方</a:t>
            </a:r>
            <a:endParaRPr lang="en-US" altLang="zh-TW" dirty="0" smtClean="0"/>
          </a:p>
          <a:p>
            <a:r>
              <a:rPr lang="zh-TW" altLang="en-US" dirty="0" smtClean="0"/>
              <a:t>燒</a:t>
            </a:r>
            <a:r>
              <a:rPr lang="zh-TW" altLang="en-US" dirty="0"/>
              <a:t>炖中</a:t>
            </a:r>
            <a:r>
              <a:rPr lang="zh-TW" altLang="en-US" dirty="0" smtClean="0"/>
              <a:t>壓後呈現產品多樣性，可將其之前流</a:t>
            </a:r>
            <a:r>
              <a:rPr lang="zh-TW" altLang="en-US" dirty="0"/>
              <a:t>程視為具有</a:t>
            </a:r>
            <a:r>
              <a:rPr lang="zh-TW" altLang="en-US" dirty="0" smtClean="0"/>
              <a:t>共同性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設置</a:t>
            </a:r>
            <a:r>
              <a:rPr lang="zh-TW" altLang="en-US" dirty="0"/>
              <a:t>「製造延遲差異點」，可降低半成品的存貨</a:t>
            </a:r>
            <a:r>
              <a:rPr lang="zh-TW" altLang="en-US" dirty="0" smtClean="0"/>
              <a:t>成本</a:t>
            </a:r>
            <a:endParaRPr lang="en-US" altLang="zh-TW" dirty="0" smtClean="0"/>
          </a:p>
          <a:p>
            <a:r>
              <a:rPr lang="en-US" dirty="0" smtClean="0"/>
              <a:t>FC </a:t>
            </a:r>
            <a:r>
              <a:rPr lang="zh-TW" altLang="en-US" dirty="0"/>
              <a:t>公司為 </a:t>
            </a:r>
            <a:r>
              <a:rPr lang="en-US" dirty="0"/>
              <a:t>MTO </a:t>
            </a:r>
            <a:r>
              <a:rPr lang="zh-TW" altLang="en-US" dirty="0"/>
              <a:t>生產模式</a:t>
            </a:r>
            <a:r>
              <a:rPr lang="zh-TW" altLang="en-US" dirty="0" smtClean="0"/>
              <a:t>，交貨前得知分</a:t>
            </a:r>
            <a:r>
              <a:rPr lang="zh-TW" altLang="en-US" dirty="0"/>
              <a:t>條與包裝的</a:t>
            </a:r>
            <a:r>
              <a:rPr lang="zh-TW" altLang="en-US" dirty="0" smtClean="0"/>
              <a:t>規格：作業</a:t>
            </a:r>
            <a:r>
              <a:rPr lang="zh-TW" altLang="en-US" dirty="0"/>
              <a:t>時間短，且為客製</a:t>
            </a:r>
            <a:r>
              <a:rPr lang="zh-TW" altLang="en-US" dirty="0" smtClean="0"/>
              <a:t>化程序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適合設置</a:t>
            </a:r>
            <a:r>
              <a:rPr lang="zh-TW" altLang="en-US" dirty="0"/>
              <a:t>「物流延遲差異點</a:t>
            </a:r>
            <a:r>
              <a:rPr lang="zh-TW" altLang="en-US" dirty="0" smtClean="0"/>
              <a:t>」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360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487FAA4A-6B4A-4038-8A05-F9506CD062E7}" vid="{175F2CE6-184D-4B1A-BD8F-873A1388A0F0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20996</TotalTime>
  <Words>2978</Words>
  <Application>Microsoft Office PowerPoint</Application>
  <PresentationFormat>如螢幕大小 (16:9)</PresentationFormat>
  <Paragraphs>540</Paragraphs>
  <Slides>45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45</vt:i4>
      </vt:variant>
    </vt:vector>
  </HeadingPairs>
  <TitlesOfParts>
    <vt:vector size="58" baseType="lpstr">
      <vt:lpstr>Arial</vt:lpstr>
      <vt:lpstr>Thorndale AMT</vt:lpstr>
      <vt:lpstr>新細明體</vt:lpstr>
      <vt:lpstr>Symbol</vt:lpstr>
      <vt:lpstr>標楷體</vt:lpstr>
      <vt:lpstr>Georgia</vt:lpstr>
      <vt:lpstr>Noto Sans CJK JP Regular</vt:lpstr>
      <vt:lpstr>Nunito Sans</vt:lpstr>
      <vt:lpstr>Times New Roman</vt:lpstr>
      <vt:lpstr>Wingdings</vt:lpstr>
      <vt:lpstr>佈景主題1</vt:lpstr>
      <vt:lpstr>1_Office 佈景主題</vt:lpstr>
      <vt:lpstr>2_Office 佈景主題</vt:lpstr>
      <vt:lpstr>供應鏈延遲略成本模式 台灣銅片產業為例</vt:lpstr>
      <vt:lpstr>INTRODUCTION</vt:lpstr>
      <vt:lpstr>供應鏈角度探討</vt:lpstr>
      <vt:lpstr>案例公司延遲作業規劃</vt:lpstr>
      <vt:lpstr>PowerPoint 簡報</vt:lpstr>
      <vt:lpstr>PowerPoint 簡報</vt:lpstr>
      <vt:lpstr>Lee and Tang 延遲成本模式</vt:lpstr>
      <vt:lpstr>Lee and Tang 延遲成本模式</vt:lpstr>
      <vt:lpstr>案例公司延遲成本模式</vt:lpstr>
      <vt:lpstr>製造延遲差異點選擇</vt:lpstr>
      <vt:lpstr>PowerPoint 簡報</vt:lpstr>
      <vt:lpstr>設計卡燒炖中壓階段種類與厚度規格資料彙總表 訂單筆數規格彙總表</vt:lpstr>
      <vt:lpstr>FC公司現況與研究項目</vt:lpstr>
      <vt:lpstr>半成品滯留與在製品存貨成本比較</vt:lpstr>
      <vt:lpstr>調整後Lee and Tang (1997)延遲成本模式  </vt:lpstr>
      <vt:lpstr>案例公司延遲作業的實施與效益分析</vt:lpstr>
      <vt:lpstr>PowerPoint 簡報</vt:lpstr>
      <vt:lpstr>製造延遲應用</vt:lpstr>
      <vt:lpstr>前十月G公司與S公司 產品規格需求數據表 </vt:lpstr>
      <vt:lpstr>延遲效益</vt:lpstr>
      <vt:lpstr>物流延遲運用</vt:lpstr>
      <vt:lpstr>實施前後訂單</vt:lpstr>
      <vt:lpstr>各作業程序前置時間</vt:lpstr>
      <vt:lpstr>物流延遲相關數據表</vt:lpstr>
      <vt:lpstr>執行效益分析</vt:lpstr>
      <vt:lpstr>研究結論</vt:lpstr>
      <vt:lpstr>實務推動價值</vt:lpstr>
      <vt:lpstr>PowerPoint 簡報</vt:lpstr>
      <vt:lpstr>延遲成本模式新發現 </vt:lpstr>
      <vt:lpstr>研究限制 </vt:lpstr>
      <vt:lpstr>PowerPoint 簡報</vt:lpstr>
      <vt:lpstr>個案主軸</vt:lpstr>
      <vt:lpstr>供應鏈的作用?</vt:lpstr>
      <vt:lpstr>個案公司的問題</vt:lpstr>
      <vt:lpstr>PowerPoint 簡報</vt:lpstr>
      <vt:lpstr>半成品滯留與在製品存貨成本比較</vt:lpstr>
      <vt:lpstr>Process design (Krajewski and Ritzman, 2004)</vt:lpstr>
      <vt:lpstr>PowerPoint 簡報</vt:lpstr>
      <vt:lpstr>PowerPoint 簡報</vt:lpstr>
      <vt:lpstr>PowerPoint 簡報</vt:lpstr>
      <vt:lpstr>如何執行? 延遲產品差異化的方法 (Lee and Tang, 1997)</vt:lpstr>
      <vt:lpstr>延遲策略</vt:lpstr>
      <vt:lpstr>選擇延遲差異點的關鍵與條件?</vt:lpstr>
      <vt:lpstr>額外的考量: 延遲交貨可能成本</vt:lpstr>
      <vt:lpstr>不同產業如何運用延遲策略?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供應鏈延遲略成本模式 台灣銅片產業為例</dc:title>
  <dc:creator>Student</dc:creator>
  <cp:lastModifiedBy>IMBA</cp:lastModifiedBy>
  <cp:revision>142</cp:revision>
  <dcterms:modified xsi:type="dcterms:W3CDTF">2020-05-28T09:12:20Z</dcterms:modified>
</cp:coreProperties>
</file>