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  <p:sldMasterId id="2147483684" r:id="rId2"/>
  </p:sldMasterIdLst>
  <p:notesMasterIdLst>
    <p:notesMasterId r:id="rId11"/>
  </p:notesMasterIdLst>
  <p:sldIdLst>
    <p:sldId id="257" r:id="rId3"/>
    <p:sldId id="258" r:id="rId4"/>
    <p:sldId id="259" r:id="rId5"/>
    <p:sldId id="263" r:id="rId6"/>
    <p:sldId id="260" r:id="rId7"/>
    <p:sldId id="262" r:id="rId8"/>
    <p:sldId id="261" r:id="rId9"/>
    <p:sldId id="264" r:id="rId10"/>
  </p:sldIdLst>
  <p:sldSz cx="6858000" cy="51435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標楷體" panose="03000509000000000000" pitchFamily="65" charset="-12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254945-072A-4FBB-B5BE-EC8BF84F008B}">
  <a:tblStyle styleId="{40254945-072A-4FBB-B5BE-EC8BF84F00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4" autoAdjust="0"/>
    <p:restoredTop sz="81182" autoAdjust="0"/>
  </p:normalViewPr>
  <p:slideViewPr>
    <p:cSldViewPr snapToGrid="0">
      <p:cViewPr varScale="1">
        <p:scale>
          <a:sx n="90" d="100"/>
          <a:sy n="90" d="100"/>
        </p:scale>
        <p:origin x="54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19683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4574425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069153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6168188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2 columns" type="twoColTx">
  <p:cSld name="Title + 2 columns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342900" y="510775"/>
            <a:ext cx="480622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342900" y="1559025"/>
            <a:ext cx="23328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66700">
              <a:spcBef>
                <a:spcPts val="450"/>
              </a:spcBef>
              <a:spcAft>
                <a:spcPts val="0"/>
              </a:spcAft>
              <a:buSzPts val="2000"/>
              <a:buChar char="▪"/>
              <a:defRPr sz="1500"/>
            </a:lvl1pPr>
            <a:lvl2pPr marL="685800" lvl="1" indent="-2667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1500"/>
            </a:lvl2pPr>
            <a:lvl3pPr marL="1028700" lvl="2" indent="-2667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1500"/>
            </a:lvl3pPr>
            <a:lvl4pPr marL="1371600" lvl="3" indent="-2667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1500"/>
            </a:lvl4pPr>
            <a:lvl5pPr marL="1714500" lvl="4" indent="-2667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1500"/>
            </a:lvl5pPr>
            <a:lvl6pPr marL="2057400" lvl="5" indent="-2667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1500"/>
            </a:lvl6pPr>
            <a:lvl7pPr marL="2400300" lvl="6" indent="-2667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1500"/>
            </a:lvl7pPr>
            <a:lvl8pPr marL="2743200" lvl="7" indent="-2667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1500"/>
            </a:lvl8pPr>
            <a:lvl9pPr marL="3086100" lvl="8" indent="-2667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42" name="Shape 442"/>
          <p:cNvSpPr txBox="1">
            <a:spLocks noGrp="1"/>
          </p:cNvSpPr>
          <p:nvPr>
            <p:ph type="body" idx="2"/>
          </p:nvPr>
        </p:nvSpPr>
        <p:spPr>
          <a:xfrm>
            <a:off x="2816268" y="1559025"/>
            <a:ext cx="23328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66700">
              <a:spcBef>
                <a:spcPts val="450"/>
              </a:spcBef>
              <a:spcAft>
                <a:spcPts val="0"/>
              </a:spcAft>
              <a:buSzPts val="2000"/>
              <a:buChar char="▪"/>
              <a:defRPr sz="1500"/>
            </a:lvl1pPr>
            <a:lvl2pPr marL="685800" lvl="1" indent="-2667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1500"/>
            </a:lvl2pPr>
            <a:lvl3pPr marL="1028700" lvl="2" indent="-2667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1500"/>
            </a:lvl3pPr>
            <a:lvl4pPr marL="1371600" lvl="3" indent="-2667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1500"/>
            </a:lvl4pPr>
            <a:lvl5pPr marL="1714500" lvl="4" indent="-2667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1500"/>
            </a:lvl5pPr>
            <a:lvl6pPr marL="2057400" lvl="5" indent="-2667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1500"/>
            </a:lvl6pPr>
            <a:lvl7pPr marL="2400300" lvl="6" indent="-2667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1500"/>
            </a:lvl7pPr>
            <a:lvl8pPr marL="2743200" lvl="7" indent="-2667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1500"/>
            </a:lvl8pPr>
            <a:lvl9pPr marL="3086100" lvl="8" indent="-2667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6427931" y="4571050"/>
            <a:ext cx="429975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8596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background">
  <p:cSld name="Image background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 txBox="1">
            <a:spLocks noGrp="1"/>
          </p:cNvSpPr>
          <p:nvPr>
            <p:ph type="sldNum" idx="12"/>
          </p:nvPr>
        </p:nvSpPr>
        <p:spPr>
          <a:xfrm>
            <a:off x="215813" y="4304700"/>
            <a:ext cx="6450975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10513061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81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6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82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50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06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1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72685225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8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18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55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60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9FE587B5-296F-4098-A808-B2A85A85A7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1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686801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9251909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8708878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2861813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041641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969546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5E8FF63-EC03-451D-86DC-60DEC67C1E4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307904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>
              <a:buClrTx/>
              <a:buFontTx/>
              <a:buNone/>
            </a:pPr>
            <a:fld id="{C5E8FF63-EC03-451D-86DC-60DEC67C1E42}" type="datetimeFigureOut">
              <a:rPr lang="zh-TW" altLang="en-US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buClrTx/>
                <a:buFontTx/>
                <a:buNone/>
              </a:pPr>
              <a:t>2021/2/24</a:t>
            </a:fld>
            <a:endParaRPr lang="zh-TW" altLang="en-US" kern="1200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>
              <a:buClrTx/>
              <a:buFontTx/>
              <a:buNone/>
            </a:pPr>
            <a:endParaRPr lang="zh-TW" altLang="en-US" kern="1200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31" y="1059582"/>
            <a:ext cx="3834426" cy="3834426"/>
          </a:xfrm>
          <a:prstGeom prst="rect">
            <a:avLst/>
          </a:prstGeom>
          <a:effectLst>
            <a:glow rad="127000">
              <a:schemeClr val="bg1"/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264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7" r:id="rId13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>
              <a:buClrTx/>
              <a:buFontTx/>
              <a:buNone/>
            </a:pPr>
            <a:fld id="{C5E8FF63-EC03-451D-86DC-60DEC67C1E42}" type="datetimeFigureOut">
              <a:rPr lang="zh-TW" altLang="en-US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buClrTx/>
                <a:buFontTx/>
                <a:buNone/>
              </a:pPr>
              <a:t>2021/2/24</a:t>
            </a:fld>
            <a:endParaRPr lang="zh-TW" altLang="en-US" kern="1200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>
              <a:buClrTx/>
              <a:buFontTx/>
              <a:buNone/>
            </a:pPr>
            <a:endParaRPr lang="zh-TW" altLang="en-US" kern="1200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>
              <a:buClrTx/>
              <a:buFontTx/>
              <a:buNone/>
            </a:pPr>
            <a:fld id="{9FE587B5-296F-4098-A808-B2A85A85A7BF}" type="slidenum">
              <a:rPr lang="zh-TW" altLang="en-US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zh-TW" altLang="en-US" kern="1200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31" y="1059582"/>
            <a:ext cx="3834426" cy="3834426"/>
          </a:xfrm>
          <a:prstGeom prst="rect">
            <a:avLst/>
          </a:prstGeom>
          <a:effectLst>
            <a:glow rad="127000">
              <a:schemeClr val="bg1"/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433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200" dirty="0" smtClean="0"/>
              <a:t>中小企業經營與管理</a:t>
            </a:r>
            <a:endParaRPr lang="en-US" altLang="zh-TW" sz="4200" dirty="0" smtClean="0"/>
          </a:p>
          <a:p>
            <a:pPr marL="0" indent="0" algn="ctr">
              <a:buNone/>
            </a:pPr>
            <a:endParaRPr lang="en-US" altLang="zh-TW" sz="4200" dirty="0"/>
          </a:p>
          <a:p>
            <a:pPr marL="0" indent="0" algn="ctr">
              <a:buNone/>
            </a:pPr>
            <a:r>
              <a:rPr lang="zh-TW" altLang="en-US" sz="4200" dirty="0" smtClean="0"/>
              <a:t>個案</a:t>
            </a:r>
            <a:r>
              <a:rPr lang="en-US" altLang="zh-TW" sz="4200" dirty="0" smtClean="0"/>
              <a:t>:</a:t>
            </a:r>
            <a:r>
              <a:rPr lang="zh-TW" altLang="en-US" sz="4200" dirty="0" smtClean="0"/>
              <a:t>小農</a:t>
            </a:r>
            <a:r>
              <a:rPr lang="zh-TW" altLang="en-US" sz="4200" dirty="0"/>
              <a:t>特色</a:t>
            </a:r>
            <a:r>
              <a:rPr lang="zh-TW" altLang="en-US" sz="4200" dirty="0" smtClean="0"/>
              <a:t>茶</a:t>
            </a:r>
            <a:endParaRPr lang="en-US" altLang="zh-TW" sz="4200" dirty="0" smtClean="0"/>
          </a:p>
          <a:p>
            <a:pPr marL="0" indent="0" algn="ctr">
              <a:buNone/>
            </a:pPr>
            <a:r>
              <a:rPr lang="zh-TW" altLang="en-US" sz="4400" dirty="0"/>
              <a:t>站穩腳步先或一步登天</a:t>
            </a:r>
            <a:r>
              <a:rPr lang="en-US" altLang="zh-TW" sz="4400" dirty="0"/>
              <a:t>?</a:t>
            </a:r>
            <a:endParaRPr lang="en-US" altLang="zh-TW" sz="4200" dirty="0" smtClean="0"/>
          </a:p>
          <a:p>
            <a:pPr marL="0" indent="0" algn="ctr">
              <a:buNone/>
            </a:pPr>
            <a:endParaRPr lang="zh-TW" altLang="en-US" sz="4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8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市場與產品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2900" y="1206207"/>
            <a:ext cx="6172200" cy="3394472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  <p:pic>
        <p:nvPicPr>
          <p:cNvPr id="1026" name="Picture 2" descr="the four quadrants of product market fit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" t="424" r="19078" b="3705"/>
          <a:stretch/>
        </p:blipFill>
        <p:spPr bwMode="auto">
          <a:xfrm>
            <a:off x="884121" y="1018482"/>
            <a:ext cx="5274453" cy="364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22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橢圓 7"/>
          <p:cNvSpPr/>
          <p:nvPr/>
        </p:nvSpPr>
        <p:spPr>
          <a:xfrm>
            <a:off x="2803757" y="1063229"/>
            <a:ext cx="3990658" cy="3924049"/>
          </a:xfrm>
          <a:prstGeom prst="ellipse">
            <a:avLst/>
          </a:prstGeom>
          <a:ln>
            <a:solidFill>
              <a:srgbClr val="0070C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英國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高</a:t>
            </a:r>
            <a:r>
              <a:rPr lang="zh-TW" altLang="en-US" dirty="0"/>
              <a:t>級</a:t>
            </a:r>
            <a:r>
              <a:rPr lang="zh-TW" altLang="en-US" dirty="0" smtClean="0"/>
              <a:t>茶市場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市場印象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  <p:sp>
        <p:nvSpPr>
          <p:cNvPr id="5" name="橢圓 4"/>
          <p:cNvSpPr/>
          <p:nvPr/>
        </p:nvSpPr>
        <p:spPr>
          <a:xfrm>
            <a:off x="949599" y="3142872"/>
            <a:ext cx="1247460" cy="1211126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低價茶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2467290" y="3142872"/>
            <a:ext cx="1247460" cy="1211126"/>
          </a:xfrm>
          <a:prstGeom prst="ellips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台灣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高</a:t>
            </a:r>
            <a:r>
              <a:rPr lang="zh-TW" altLang="en-US" dirty="0"/>
              <a:t>級</a:t>
            </a:r>
            <a:r>
              <a:rPr lang="zh-TW" altLang="en-US" dirty="0" smtClean="0"/>
              <a:t>茶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1589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文化影響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品茶習慣</a:t>
            </a:r>
            <a:endParaRPr lang="en-US" altLang="zh-TW" dirty="0" smtClean="0"/>
          </a:p>
          <a:p>
            <a:r>
              <a:rPr lang="zh-TW" altLang="en-US" dirty="0" smtClean="0"/>
              <a:t>接受外來茶種的容易度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9178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市場變化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品茶的年齡層變動</a:t>
            </a:r>
            <a:endParaRPr lang="en-US" altLang="zh-TW" dirty="0" smtClean="0"/>
          </a:p>
          <a:p>
            <a:r>
              <a:rPr lang="zh-TW" altLang="en-US" dirty="0" smtClean="0"/>
              <a:t>不同年齡層的人口變動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443953" y="3266255"/>
            <a:ext cx="5970093" cy="3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339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政策影響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貿易協定</a:t>
            </a:r>
            <a:r>
              <a:rPr lang="en-US" altLang="zh-TW" dirty="0" smtClean="0"/>
              <a:t>:</a:t>
            </a:r>
            <a:r>
              <a:rPr lang="zh-TW" altLang="en-US" dirty="0" smtClean="0"/>
              <a:t>影響成本</a:t>
            </a:r>
            <a:endParaRPr lang="en-US" altLang="zh-TW" dirty="0" smtClean="0"/>
          </a:p>
          <a:p>
            <a:r>
              <a:rPr lang="zh-TW" altLang="en-US" dirty="0" smtClean="0"/>
              <a:t>推動產業優惠政策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911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供應</a:t>
            </a:r>
            <a:r>
              <a:rPr lang="zh-TW" altLang="en-US" dirty="0"/>
              <a:t>鏈</a:t>
            </a:r>
            <a:r>
              <a:rPr lang="zh-TW" altLang="en-US" dirty="0" smtClean="0"/>
              <a:t>的管理議題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供貨能力</a:t>
            </a:r>
            <a:endParaRPr lang="en-US" altLang="zh-TW" dirty="0" smtClean="0"/>
          </a:p>
          <a:p>
            <a:r>
              <a:rPr lang="zh-TW" altLang="en-US" dirty="0" smtClean="0"/>
              <a:t>營銷能力</a:t>
            </a:r>
            <a:endParaRPr lang="en-US" altLang="zh-TW" dirty="0" smtClean="0"/>
          </a:p>
          <a:p>
            <a:r>
              <a:rPr lang="zh-TW" altLang="en-US" dirty="0" smtClean="0"/>
              <a:t>供應鏈的風險</a:t>
            </a:r>
            <a:endParaRPr lang="en-US" altLang="zh-TW" dirty="0" smtClean="0"/>
          </a:p>
          <a:p>
            <a:r>
              <a:rPr lang="zh-TW" altLang="en-US" dirty="0" smtClean="0"/>
              <a:t>市場定位與銷售通路的選擇</a:t>
            </a:r>
            <a:endParaRPr lang="en-US" altLang="zh-TW" dirty="0"/>
          </a:p>
          <a:p>
            <a:r>
              <a:rPr lang="zh-TW" altLang="en-US" dirty="0" smtClean="0"/>
              <a:t>市場</a:t>
            </a:r>
            <a:r>
              <a:rPr lang="zh-TW" altLang="en-US" dirty="0"/>
              <a:t>布</a:t>
            </a:r>
            <a:r>
              <a:rPr lang="zh-TW" altLang="en-US" dirty="0" smtClean="0"/>
              <a:t>局與困境</a:t>
            </a:r>
            <a:r>
              <a:rPr lang="en-US" altLang="zh-TW" dirty="0" smtClean="0"/>
              <a:t>(</a:t>
            </a:r>
            <a:r>
              <a:rPr lang="zh-TW" altLang="en-US" dirty="0" smtClean="0"/>
              <a:t>檢驗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仿冒問題與產品保護</a:t>
            </a:r>
            <a:r>
              <a:rPr lang="en-US" altLang="zh-TW" dirty="0" smtClean="0"/>
              <a:t>(</a:t>
            </a:r>
            <a:r>
              <a:rPr lang="zh-TW" altLang="en-US" dirty="0" smtClean="0"/>
              <a:t>品牌、專利、商標等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90621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成本考量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行銷</a:t>
            </a:r>
            <a:r>
              <a:rPr lang="en-US" altLang="zh-TW" dirty="0" smtClean="0"/>
              <a:t>(</a:t>
            </a:r>
            <a:r>
              <a:rPr lang="zh-TW" altLang="en-US" dirty="0" smtClean="0"/>
              <a:t>品牌建立</a:t>
            </a:r>
            <a:r>
              <a:rPr lang="en-US" altLang="zh-TW" dirty="0" smtClean="0"/>
              <a:t>)</a:t>
            </a:r>
            <a:r>
              <a:rPr lang="zh-TW" altLang="en-US" dirty="0" smtClean="0"/>
              <a:t>費用</a:t>
            </a:r>
            <a:endParaRPr lang="en-US" altLang="zh-TW" dirty="0" smtClean="0"/>
          </a:p>
          <a:p>
            <a:r>
              <a:rPr lang="zh-TW" altLang="en-US" dirty="0" smtClean="0"/>
              <a:t>特色茶的收購價</a:t>
            </a:r>
            <a:endParaRPr lang="en-US" altLang="zh-TW" dirty="0" smtClean="0"/>
          </a:p>
          <a:p>
            <a:r>
              <a:rPr lang="zh-TW" altLang="en-US" dirty="0" smtClean="0"/>
              <a:t>檢驗</a:t>
            </a:r>
            <a:r>
              <a:rPr lang="en-US" altLang="zh-TW" dirty="0" smtClean="0"/>
              <a:t>(</a:t>
            </a:r>
            <a:r>
              <a:rPr lang="zh-TW" altLang="en-US" dirty="0" smtClean="0"/>
              <a:t>過程</a:t>
            </a:r>
            <a:r>
              <a:rPr lang="en-US" altLang="zh-TW" dirty="0" smtClean="0"/>
              <a:t>)</a:t>
            </a:r>
            <a:r>
              <a:rPr lang="zh-TW" altLang="en-US" dirty="0" smtClean="0"/>
              <a:t>費用</a:t>
            </a:r>
            <a:r>
              <a:rPr lang="en-US" altLang="zh-TW" dirty="0" smtClean="0"/>
              <a:t>:</a:t>
            </a:r>
            <a:r>
              <a:rPr lang="zh-TW" altLang="en-US" dirty="0" smtClean="0"/>
              <a:t>時間與金錢</a:t>
            </a:r>
            <a:endParaRPr lang="en-US" altLang="zh-TW" dirty="0" smtClean="0"/>
          </a:p>
          <a:p>
            <a:r>
              <a:rPr lang="zh-TW" altLang="en-US" dirty="0" smtClean="0"/>
              <a:t>防止仿冒的費用</a:t>
            </a:r>
            <a:r>
              <a:rPr lang="en-US" altLang="zh-TW" dirty="0" smtClean="0"/>
              <a:t>(</a:t>
            </a:r>
            <a:r>
              <a:rPr lang="zh-TW" altLang="en-US" dirty="0" smtClean="0"/>
              <a:t>訴訟、專利商標布局等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40691311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487FAA4A-6B4A-4038-8A05-F9506CD062E7}" vid="{175F2CE6-184D-4B1A-BD8F-873A1388A0F0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21029</TotalTime>
  <Words>148</Words>
  <Application>Microsoft Office PowerPoint</Application>
  <PresentationFormat>自訂</PresentationFormat>
  <Paragraphs>41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Calibri</vt:lpstr>
      <vt:lpstr>新細明體</vt:lpstr>
      <vt:lpstr>Times New Roman</vt:lpstr>
      <vt:lpstr>Arial</vt:lpstr>
      <vt:lpstr>標楷體</vt:lpstr>
      <vt:lpstr>佈景主題1</vt:lpstr>
      <vt:lpstr>1_Office 佈景主題</vt:lpstr>
      <vt:lpstr>PowerPoint 簡報</vt:lpstr>
      <vt:lpstr>市場與產品</vt:lpstr>
      <vt:lpstr>市場印象</vt:lpstr>
      <vt:lpstr>文化影響</vt:lpstr>
      <vt:lpstr>市場變化</vt:lpstr>
      <vt:lpstr>政策影響</vt:lpstr>
      <vt:lpstr>供應鏈的管理議題</vt:lpstr>
      <vt:lpstr>成本考量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供應鏈延遲略成本模式 台灣銅片產業為例</dc:title>
  <dc:creator>Student</dc:creator>
  <cp:lastModifiedBy>user</cp:lastModifiedBy>
  <cp:revision>147</cp:revision>
  <dcterms:modified xsi:type="dcterms:W3CDTF">2021-02-23T21:09:58Z</dcterms:modified>
</cp:coreProperties>
</file>